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38" r:id="rId3"/>
    <p:sldId id="259" r:id="rId4"/>
    <p:sldId id="355" r:id="rId5"/>
    <p:sldId id="348" r:id="rId6"/>
    <p:sldId id="336" r:id="rId7"/>
    <p:sldId id="264" r:id="rId8"/>
    <p:sldId id="356" r:id="rId9"/>
    <p:sldId id="357" r:id="rId10"/>
    <p:sldId id="358" r:id="rId11"/>
    <p:sldId id="352" r:id="rId12"/>
    <p:sldId id="350" r:id="rId13"/>
    <p:sldId id="263" r:id="rId14"/>
    <p:sldId id="347" r:id="rId15"/>
    <p:sldId id="269" r:id="rId16"/>
    <p:sldId id="354" r:id="rId17"/>
    <p:sldId id="353" r:id="rId18"/>
    <p:sldId id="339" r:id="rId19"/>
    <p:sldId id="351"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660"/>
  </p:normalViewPr>
  <p:slideViewPr>
    <p:cSldViewPr snapToGrid="0">
      <p:cViewPr varScale="1">
        <p:scale>
          <a:sx n="92" d="100"/>
          <a:sy n="92" d="100"/>
        </p:scale>
        <p:origin x="61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6.jpeg"/></Relationships>
</file>

<file path=ppt/diagrams/_rels/data5.xml.rels><?xml version="1.0" encoding="UTF-8" standalone="yes"?>
<Relationships xmlns="http://schemas.openxmlformats.org/package/2006/relationships"><Relationship Id="rId1" Type="http://schemas.openxmlformats.org/officeDocument/2006/relationships/image" Target="../media/image12.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E4D56C-C717-46BB-B364-DDC3A2072662}" type="doc">
      <dgm:prSet loTypeId="urn:microsoft.com/office/officeart/2005/8/layout/cycle7" loCatId="cycle" qsTypeId="urn:microsoft.com/office/officeart/2005/8/quickstyle/simple1" qsCatId="simple" csTypeId="urn:microsoft.com/office/officeart/2005/8/colors/colorful4" csCatId="colorful" phldr="1"/>
      <dgm:spPr/>
      <dgm:t>
        <a:bodyPr/>
        <a:lstStyle/>
        <a:p>
          <a:endParaRPr lang="ru-RU"/>
        </a:p>
      </dgm:t>
    </dgm:pt>
    <dgm:pt modelId="{4E1FB2D2-D05B-4821-AD7A-ECC160AEA6CF}">
      <dgm:prSet phldrT="[Текст]"/>
      <dgm:spPr/>
      <dgm:t>
        <a:bodyPr/>
        <a:lstStyle/>
        <a:p>
          <a:r>
            <a:rPr lang="az-Latn-AZ" b="1" i="1" dirty="0" smtClean="0">
              <a:solidFill>
                <a:srgbClr val="FF0000"/>
              </a:solidFill>
              <a:latin typeface="Times New Roman" pitchFamily="18" charset="0"/>
              <a:cs typeface="Times New Roman" pitchFamily="18" charset="0"/>
            </a:rPr>
            <a:t>ƏMLAK</a:t>
          </a:r>
          <a:endParaRPr lang="ru-RU" b="1" i="1" dirty="0">
            <a:solidFill>
              <a:srgbClr val="FF0000"/>
            </a:solidFill>
            <a:latin typeface="Times New Roman" pitchFamily="18" charset="0"/>
            <a:cs typeface="Times New Roman" pitchFamily="18" charset="0"/>
          </a:endParaRPr>
        </a:p>
      </dgm:t>
    </dgm:pt>
    <dgm:pt modelId="{AAD4E74D-86EB-4A3A-BD6D-51E7E6446D6D}" type="parTrans" cxnId="{D57D6836-CDB8-4E81-9FF5-E9055809BB04}">
      <dgm:prSet/>
      <dgm:spPr/>
      <dgm:t>
        <a:bodyPr/>
        <a:lstStyle/>
        <a:p>
          <a:endParaRPr lang="ru-RU"/>
        </a:p>
      </dgm:t>
    </dgm:pt>
    <dgm:pt modelId="{3BEB885D-484A-450D-A83D-6EBA8846244F}" type="sibTrans" cxnId="{D57D6836-CDB8-4E81-9FF5-E9055809BB04}">
      <dgm:prSet/>
      <dgm:spPr/>
      <dgm:t>
        <a:bodyPr/>
        <a:lstStyle/>
        <a:p>
          <a:endParaRPr lang="ru-RU"/>
        </a:p>
      </dgm:t>
    </dgm:pt>
    <dgm:pt modelId="{627DD6E3-C539-4E52-B8BB-4834DDD1E0C1}">
      <dgm:prSet phldrT="[Текст]" custT="1"/>
      <dgm:spPr/>
      <dgm:t>
        <a:bodyPr/>
        <a:lstStyle/>
        <a:p>
          <a:r>
            <a:rPr lang="az-Latn-AZ" sz="2800" b="1" i="1" dirty="0" smtClean="0">
              <a:solidFill>
                <a:srgbClr val="FF0000"/>
              </a:solidFill>
              <a:latin typeface="Times New Roman" pitchFamily="18" charset="0"/>
              <a:cs typeface="Times New Roman" pitchFamily="18" charset="0"/>
            </a:rPr>
            <a:t>Daşınar</a:t>
          </a:r>
        </a:p>
        <a:p>
          <a:r>
            <a:rPr lang="az-Latn-AZ" sz="2800" b="1" i="1" dirty="0" smtClean="0">
              <a:solidFill>
                <a:srgbClr val="FF0000"/>
              </a:solidFill>
              <a:latin typeface="Times New Roman" pitchFamily="18" charset="0"/>
              <a:cs typeface="Times New Roman" pitchFamily="18" charset="0"/>
            </a:rPr>
            <a:t>əmlak</a:t>
          </a:r>
          <a:endParaRPr lang="ru-RU" sz="2800" b="1" i="1" dirty="0">
            <a:solidFill>
              <a:srgbClr val="FF0000"/>
            </a:solidFill>
            <a:latin typeface="Times New Roman" pitchFamily="18" charset="0"/>
            <a:cs typeface="Times New Roman" pitchFamily="18" charset="0"/>
          </a:endParaRPr>
        </a:p>
      </dgm:t>
    </dgm:pt>
    <dgm:pt modelId="{685C844E-8BAC-426F-8633-3F4DC1ED9F75}" type="parTrans" cxnId="{9E66EEE6-97DF-4AE0-B344-578355886EC1}">
      <dgm:prSet/>
      <dgm:spPr/>
      <dgm:t>
        <a:bodyPr/>
        <a:lstStyle/>
        <a:p>
          <a:endParaRPr lang="ru-RU"/>
        </a:p>
      </dgm:t>
    </dgm:pt>
    <dgm:pt modelId="{519EF9F6-2B25-4B94-A306-CCB594120564}" type="sibTrans" cxnId="{9E66EEE6-97DF-4AE0-B344-578355886EC1}">
      <dgm:prSet/>
      <dgm:spPr/>
      <dgm:t>
        <a:bodyPr/>
        <a:lstStyle/>
        <a:p>
          <a:endParaRPr lang="ru-RU"/>
        </a:p>
      </dgm:t>
    </dgm:pt>
    <dgm:pt modelId="{0EDE2846-3CF7-43F1-BAA2-7021F70CEB26}">
      <dgm:prSet phldrT="[Текст]" custT="1"/>
      <dgm:spPr>
        <a:solidFill>
          <a:srgbClr val="FFFF00"/>
        </a:solidFill>
      </dgm:spPr>
      <dgm:t>
        <a:bodyPr/>
        <a:lstStyle/>
        <a:p>
          <a:r>
            <a:rPr lang="az-Latn-AZ" sz="2400" b="1" dirty="0" smtClean="0">
              <a:solidFill>
                <a:srgbClr val="FF0000"/>
              </a:solidFill>
              <a:latin typeface="Times New Roman" pitchFamily="18" charset="0"/>
              <a:cs typeface="Times New Roman" pitchFamily="18" charset="0"/>
            </a:rPr>
            <a:t>Daşınmaz</a:t>
          </a:r>
        </a:p>
        <a:p>
          <a:r>
            <a:rPr lang="az-Latn-AZ" sz="2400" b="1" dirty="0" smtClean="0">
              <a:solidFill>
                <a:srgbClr val="FF0000"/>
              </a:solidFill>
              <a:latin typeface="Times New Roman" pitchFamily="18" charset="0"/>
              <a:cs typeface="Times New Roman" pitchFamily="18" charset="0"/>
            </a:rPr>
            <a:t>əmlak</a:t>
          </a:r>
          <a:endParaRPr lang="ru-RU" sz="2400" b="1" dirty="0">
            <a:solidFill>
              <a:srgbClr val="FF0000"/>
            </a:solidFill>
            <a:latin typeface="Times New Roman" pitchFamily="18" charset="0"/>
            <a:cs typeface="Times New Roman" pitchFamily="18" charset="0"/>
          </a:endParaRPr>
        </a:p>
      </dgm:t>
    </dgm:pt>
    <dgm:pt modelId="{8C4CE41A-6AAF-496C-B944-3F28707E8044}" type="parTrans" cxnId="{01782AA0-6F26-4BCB-B7D1-5138604EE8E3}">
      <dgm:prSet/>
      <dgm:spPr/>
      <dgm:t>
        <a:bodyPr/>
        <a:lstStyle/>
        <a:p>
          <a:endParaRPr lang="ru-RU"/>
        </a:p>
      </dgm:t>
    </dgm:pt>
    <dgm:pt modelId="{0CC31796-3801-4741-A8AC-D01A2F0F4552}" type="sibTrans" cxnId="{01782AA0-6F26-4BCB-B7D1-5138604EE8E3}">
      <dgm:prSet/>
      <dgm:spPr/>
      <dgm:t>
        <a:bodyPr/>
        <a:lstStyle/>
        <a:p>
          <a:endParaRPr lang="ru-RU"/>
        </a:p>
      </dgm:t>
    </dgm:pt>
    <dgm:pt modelId="{412372A9-FAE7-4302-8B6C-2C7D00C40577}" type="pres">
      <dgm:prSet presAssocID="{11E4D56C-C717-46BB-B364-DDC3A2072662}" presName="Name0" presStyleCnt="0">
        <dgm:presLayoutVars>
          <dgm:dir/>
          <dgm:resizeHandles val="exact"/>
        </dgm:presLayoutVars>
      </dgm:prSet>
      <dgm:spPr/>
      <dgm:t>
        <a:bodyPr/>
        <a:lstStyle/>
        <a:p>
          <a:endParaRPr lang="ru-RU"/>
        </a:p>
      </dgm:t>
    </dgm:pt>
    <dgm:pt modelId="{6654B00E-A239-4265-99CC-06B2A03AF3BF}" type="pres">
      <dgm:prSet presAssocID="{4E1FB2D2-D05B-4821-AD7A-ECC160AEA6CF}" presName="node" presStyleLbl="node1" presStyleIdx="0" presStyleCnt="3">
        <dgm:presLayoutVars>
          <dgm:bulletEnabled val="1"/>
        </dgm:presLayoutVars>
      </dgm:prSet>
      <dgm:spPr/>
      <dgm:t>
        <a:bodyPr/>
        <a:lstStyle/>
        <a:p>
          <a:endParaRPr lang="ru-RU"/>
        </a:p>
      </dgm:t>
    </dgm:pt>
    <dgm:pt modelId="{DA7F1D83-2924-485D-84FD-EE2B57615055}" type="pres">
      <dgm:prSet presAssocID="{3BEB885D-484A-450D-A83D-6EBA8846244F}" presName="sibTrans" presStyleLbl="sibTrans2D1" presStyleIdx="0" presStyleCnt="3"/>
      <dgm:spPr/>
      <dgm:t>
        <a:bodyPr/>
        <a:lstStyle/>
        <a:p>
          <a:endParaRPr lang="ru-RU"/>
        </a:p>
      </dgm:t>
    </dgm:pt>
    <dgm:pt modelId="{D9B3BD87-6F51-4EAA-B16C-30D0FD264803}" type="pres">
      <dgm:prSet presAssocID="{3BEB885D-484A-450D-A83D-6EBA8846244F}" presName="connectorText" presStyleLbl="sibTrans2D1" presStyleIdx="0" presStyleCnt="3"/>
      <dgm:spPr/>
      <dgm:t>
        <a:bodyPr/>
        <a:lstStyle/>
        <a:p>
          <a:endParaRPr lang="ru-RU"/>
        </a:p>
      </dgm:t>
    </dgm:pt>
    <dgm:pt modelId="{087CB742-8105-488D-A549-814A986F3C0A}" type="pres">
      <dgm:prSet presAssocID="{627DD6E3-C539-4E52-B8BB-4834DDD1E0C1}" presName="node" presStyleLbl="node1" presStyleIdx="1" presStyleCnt="3" custRadScaleRad="100763" custRadScaleInc="-2569">
        <dgm:presLayoutVars>
          <dgm:bulletEnabled val="1"/>
        </dgm:presLayoutVars>
      </dgm:prSet>
      <dgm:spPr/>
      <dgm:t>
        <a:bodyPr/>
        <a:lstStyle/>
        <a:p>
          <a:endParaRPr lang="ru-RU"/>
        </a:p>
      </dgm:t>
    </dgm:pt>
    <dgm:pt modelId="{C5807568-BC6C-42BB-B50E-0262E26324BC}" type="pres">
      <dgm:prSet presAssocID="{519EF9F6-2B25-4B94-A306-CCB594120564}" presName="sibTrans" presStyleLbl="sibTrans2D1" presStyleIdx="1" presStyleCnt="3"/>
      <dgm:spPr/>
      <dgm:t>
        <a:bodyPr/>
        <a:lstStyle/>
        <a:p>
          <a:endParaRPr lang="ru-RU"/>
        </a:p>
      </dgm:t>
    </dgm:pt>
    <dgm:pt modelId="{8A8CDFCC-4721-4E30-8302-51905701DA90}" type="pres">
      <dgm:prSet presAssocID="{519EF9F6-2B25-4B94-A306-CCB594120564}" presName="connectorText" presStyleLbl="sibTrans2D1" presStyleIdx="1" presStyleCnt="3"/>
      <dgm:spPr/>
      <dgm:t>
        <a:bodyPr/>
        <a:lstStyle/>
        <a:p>
          <a:endParaRPr lang="ru-RU"/>
        </a:p>
      </dgm:t>
    </dgm:pt>
    <dgm:pt modelId="{60BEBA6D-F622-481A-8637-E0BFBC06A534}" type="pres">
      <dgm:prSet presAssocID="{0EDE2846-3CF7-43F1-BAA2-7021F70CEB26}" presName="node" presStyleLbl="node1" presStyleIdx="2" presStyleCnt="3">
        <dgm:presLayoutVars>
          <dgm:bulletEnabled val="1"/>
        </dgm:presLayoutVars>
      </dgm:prSet>
      <dgm:spPr/>
      <dgm:t>
        <a:bodyPr/>
        <a:lstStyle/>
        <a:p>
          <a:endParaRPr lang="ru-RU"/>
        </a:p>
      </dgm:t>
    </dgm:pt>
    <dgm:pt modelId="{7B7D2902-CB65-4CAA-8792-408035076647}" type="pres">
      <dgm:prSet presAssocID="{0CC31796-3801-4741-A8AC-D01A2F0F4552}" presName="sibTrans" presStyleLbl="sibTrans2D1" presStyleIdx="2" presStyleCnt="3"/>
      <dgm:spPr/>
      <dgm:t>
        <a:bodyPr/>
        <a:lstStyle/>
        <a:p>
          <a:endParaRPr lang="ru-RU"/>
        </a:p>
      </dgm:t>
    </dgm:pt>
    <dgm:pt modelId="{209EB8CC-9B95-401B-BFC8-5B266127C313}" type="pres">
      <dgm:prSet presAssocID="{0CC31796-3801-4741-A8AC-D01A2F0F4552}" presName="connectorText" presStyleLbl="sibTrans2D1" presStyleIdx="2" presStyleCnt="3"/>
      <dgm:spPr/>
      <dgm:t>
        <a:bodyPr/>
        <a:lstStyle/>
        <a:p>
          <a:endParaRPr lang="ru-RU"/>
        </a:p>
      </dgm:t>
    </dgm:pt>
  </dgm:ptLst>
  <dgm:cxnLst>
    <dgm:cxn modelId="{48FD19F9-9E69-4BDE-8644-EEA2B47CF817}" type="presOf" srcId="{0CC31796-3801-4741-A8AC-D01A2F0F4552}" destId="{7B7D2902-CB65-4CAA-8792-408035076647}" srcOrd="0" destOrd="0" presId="urn:microsoft.com/office/officeart/2005/8/layout/cycle7"/>
    <dgm:cxn modelId="{CFECFD2D-5DC7-4BFC-B0C4-97E7A0D1B1C3}" type="presOf" srcId="{0EDE2846-3CF7-43F1-BAA2-7021F70CEB26}" destId="{60BEBA6D-F622-481A-8637-E0BFBC06A534}" srcOrd="0" destOrd="0" presId="urn:microsoft.com/office/officeart/2005/8/layout/cycle7"/>
    <dgm:cxn modelId="{723A90D6-D279-444E-B55A-38BB42939A1D}" type="presOf" srcId="{0CC31796-3801-4741-A8AC-D01A2F0F4552}" destId="{209EB8CC-9B95-401B-BFC8-5B266127C313}" srcOrd="1" destOrd="0" presId="urn:microsoft.com/office/officeart/2005/8/layout/cycle7"/>
    <dgm:cxn modelId="{65A3C3E2-9DF5-45AD-9EFA-5B19CF9F4277}" type="presOf" srcId="{3BEB885D-484A-450D-A83D-6EBA8846244F}" destId="{DA7F1D83-2924-485D-84FD-EE2B57615055}" srcOrd="0" destOrd="0" presId="urn:microsoft.com/office/officeart/2005/8/layout/cycle7"/>
    <dgm:cxn modelId="{F27D9E90-A8CF-467D-B84E-122E14B24A7A}" type="presOf" srcId="{519EF9F6-2B25-4B94-A306-CCB594120564}" destId="{C5807568-BC6C-42BB-B50E-0262E26324BC}" srcOrd="0" destOrd="0" presId="urn:microsoft.com/office/officeart/2005/8/layout/cycle7"/>
    <dgm:cxn modelId="{01782AA0-6F26-4BCB-B7D1-5138604EE8E3}" srcId="{11E4D56C-C717-46BB-B364-DDC3A2072662}" destId="{0EDE2846-3CF7-43F1-BAA2-7021F70CEB26}" srcOrd="2" destOrd="0" parTransId="{8C4CE41A-6AAF-496C-B944-3F28707E8044}" sibTransId="{0CC31796-3801-4741-A8AC-D01A2F0F4552}"/>
    <dgm:cxn modelId="{D57D6836-CDB8-4E81-9FF5-E9055809BB04}" srcId="{11E4D56C-C717-46BB-B364-DDC3A2072662}" destId="{4E1FB2D2-D05B-4821-AD7A-ECC160AEA6CF}" srcOrd="0" destOrd="0" parTransId="{AAD4E74D-86EB-4A3A-BD6D-51E7E6446D6D}" sibTransId="{3BEB885D-484A-450D-A83D-6EBA8846244F}"/>
    <dgm:cxn modelId="{532439B3-942F-45CF-A6C3-7E0FDC7756A4}" type="presOf" srcId="{11E4D56C-C717-46BB-B364-DDC3A2072662}" destId="{412372A9-FAE7-4302-8B6C-2C7D00C40577}" srcOrd="0" destOrd="0" presId="urn:microsoft.com/office/officeart/2005/8/layout/cycle7"/>
    <dgm:cxn modelId="{9E32C40C-088B-4594-A042-959F4965F907}" type="presOf" srcId="{4E1FB2D2-D05B-4821-AD7A-ECC160AEA6CF}" destId="{6654B00E-A239-4265-99CC-06B2A03AF3BF}" srcOrd="0" destOrd="0" presId="urn:microsoft.com/office/officeart/2005/8/layout/cycle7"/>
    <dgm:cxn modelId="{4FF070FD-7A94-45CE-BA01-0E8A13378D90}" type="presOf" srcId="{519EF9F6-2B25-4B94-A306-CCB594120564}" destId="{8A8CDFCC-4721-4E30-8302-51905701DA90}" srcOrd="1" destOrd="0" presId="urn:microsoft.com/office/officeart/2005/8/layout/cycle7"/>
    <dgm:cxn modelId="{9E66EEE6-97DF-4AE0-B344-578355886EC1}" srcId="{11E4D56C-C717-46BB-B364-DDC3A2072662}" destId="{627DD6E3-C539-4E52-B8BB-4834DDD1E0C1}" srcOrd="1" destOrd="0" parTransId="{685C844E-8BAC-426F-8633-3F4DC1ED9F75}" sibTransId="{519EF9F6-2B25-4B94-A306-CCB594120564}"/>
    <dgm:cxn modelId="{CD8414B2-F89C-443A-ADC0-2F25DC37B5EE}" type="presOf" srcId="{627DD6E3-C539-4E52-B8BB-4834DDD1E0C1}" destId="{087CB742-8105-488D-A549-814A986F3C0A}" srcOrd="0" destOrd="0" presId="urn:microsoft.com/office/officeart/2005/8/layout/cycle7"/>
    <dgm:cxn modelId="{FC9E72A1-F3D2-4457-9279-70C28F81A865}" type="presOf" srcId="{3BEB885D-484A-450D-A83D-6EBA8846244F}" destId="{D9B3BD87-6F51-4EAA-B16C-30D0FD264803}" srcOrd="1" destOrd="0" presId="urn:microsoft.com/office/officeart/2005/8/layout/cycle7"/>
    <dgm:cxn modelId="{52F48164-2B09-4734-8617-E7AC334390EB}" type="presParOf" srcId="{412372A9-FAE7-4302-8B6C-2C7D00C40577}" destId="{6654B00E-A239-4265-99CC-06B2A03AF3BF}" srcOrd="0" destOrd="0" presId="urn:microsoft.com/office/officeart/2005/8/layout/cycle7"/>
    <dgm:cxn modelId="{FB5905F2-EDEA-44D7-92D4-CE04C2AAD280}" type="presParOf" srcId="{412372A9-FAE7-4302-8B6C-2C7D00C40577}" destId="{DA7F1D83-2924-485D-84FD-EE2B57615055}" srcOrd="1" destOrd="0" presId="urn:microsoft.com/office/officeart/2005/8/layout/cycle7"/>
    <dgm:cxn modelId="{72E4F94F-FF33-459B-A060-522F7E3C3A69}" type="presParOf" srcId="{DA7F1D83-2924-485D-84FD-EE2B57615055}" destId="{D9B3BD87-6F51-4EAA-B16C-30D0FD264803}" srcOrd="0" destOrd="0" presId="urn:microsoft.com/office/officeart/2005/8/layout/cycle7"/>
    <dgm:cxn modelId="{B215CF02-1F7F-4418-9DA7-A34EE2DAFCF9}" type="presParOf" srcId="{412372A9-FAE7-4302-8B6C-2C7D00C40577}" destId="{087CB742-8105-488D-A549-814A986F3C0A}" srcOrd="2" destOrd="0" presId="urn:microsoft.com/office/officeart/2005/8/layout/cycle7"/>
    <dgm:cxn modelId="{A7FFC1AA-D057-47FC-961E-35BA10C5ED66}" type="presParOf" srcId="{412372A9-FAE7-4302-8B6C-2C7D00C40577}" destId="{C5807568-BC6C-42BB-B50E-0262E26324BC}" srcOrd="3" destOrd="0" presId="urn:microsoft.com/office/officeart/2005/8/layout/cycle7"/>
    <dgm:cxn modelId="{62A1BEB8-95B5-4B04-8AB0-E4C3D6CE6366}" type="presParOf" srcId="{C5807568-BC6C-42BB-B50E-0262E26324BC}" destId="{8A8CDFCC-4721-4E30-8302-51905701DA90}" srcOrd="0" destOrd="0" presId="urn:microsoft.com/office/officeart/2005/8/layout/cycle7"/>
    <dgm:cxn modelId="{8F5A8AE2-050E-4620-9076-0C0166046ECB}" type="presParOf" srcId="{412372A9-FAE7-4302-8B6C-2C7D00C40577}" destId="{60BEBA6D-F622-481A-8637-E0BFBC06A534}" srcOrd="4" destOrd="0" presId="urn:microsoft.com/office/officeart/2005/8/layout/cycle7"/>
    <dgm:cxn modelId="{4BCB57D3-7113-4333-8D3D-3CFD7E1BDD14}" type="presParOf" srcId="{412372A9-FAE7-4302-8B6C-2C7D00C40577}" destId="{7B7D2902-CB65-4CAA-8792-408035076647}" srcOrd="5" destOrd="0" presId="urn:microsoft.com/office/officeart/2005/8/layout/cycle7"/>
    <dgm:cxn modelId="{E399BA20-6630-487D-A1BB-C41CFD253780}" type="presParOf" srcId="{7B7D2902-CB65-4CAA-8792-408035076647}" destId="{209EB8CC-9B95-401B-BFC8-5B266127C313}"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BBA2DC-4D3F-4833-A49C-6BBCA64E6460}" type="doc">
      <dgm:prSet loTypeId="urn:microsoft.com/office/officeart/2005/8/layout/chevron2" loCatId="process" qsTypeId="urn:microsoft.com/office/officeart/2005/8/quickstyle/simple1" qsCatId="simple" csTypeId="urn:microsoft.com/office/officeart/2005/8/colors/colorful1#1" csCatId="colorful" phldr="1"/>
      <dgm:spPr/>
      <dgm:t>
        <a:bodyPr/>
        <a:lstStyle/>
        <a:p>
          <a:endParaRPr lang="ru-RU"/>
        </a:p>
      </dgm:t>
    </dgm:pt>
    <dgm:pt modelId="{B2C98911-0D9F-4D6D-AE36-A712FBB316F6}">
      <dgm:prSet phldrT="[Текст]" phldr="1"/>
      <dgm:spPr/>
      <dgm:t>
        <a:bodyPr/>
        <a:lstStyle/>
        <a:p>
          <a:endParaRPr lang="ru-RU"/>
        </a:p>
      </dgm:t>
    </dgm:pt>
    <dgm:pt modelId="{A0797DBE-FBE2-4BCF-A78B-B36EC1803300}" type="parTrans" cxnId="{B0A09B63-17A5-4CDF-8977-6ED5D9F22A68}">
      <dgm:prSet/>
      <dgm:spPr/>
      <dgm:t>
        <a:bodyPr/>
        <a:lstStyle/>
        <a:p>
          <a:endParaRPr lang="ru-RU"/>
        </a:p>
      </dgm:t>
    </dgm:pt>
    <dgm:pt modelId="{A71DA576-ED5F-4F69-BBEA-F5718F10DE9B}" type="sibTrans" cxnId="{B0A09B63-17A5-4CDF-8977-6ED5D9F22A68}">
      <dgm:prSet/>
      <dgm:spPr/>
      <dgm:t>
        <a:bodyPr/>
        <a:lstStyle/>
        <a:p>
          <a:endParaRPr lang="ru-RU"/>
        </a:p>
      </dgm:t>
    </dgm:pt>
    <dgm:pt modelId="{E5A3C8A6-6D91-45BB-BECA-A99253C23B46}">
      <dgm:prSet phldrT="[Текст]" phldr="1"/>
      <dgm:spPr/>
      <dgm:t>
        <a:bodyPr/>
        <a:lstStyle/>
        <a:p>
          <a:endParaRPr lang="ru-RU"/>
        </a:p>
      </dgm:t>
    </dgm:pt>
    <dgm:pt modelId="{518BAB14-A4C1-4313-BECC-9B6166F6E6E2}" type="parTrans" cxnId="{25A7BBBD-AE1B-4357-AC3A-BBB449776005}">
      <dgm:prSet/>
      <dgm:spPr/>
      <dgm:t>
        <a:bodyPr/>
        <a:lstStyle/>
        <a:p>
          <a:endParaRPr lang="ru-RU"/>
        </a:p>
      </dgm:t>
    </dgm:pt>
    <dgm:pt modelId="{505FCC8C-B361-43C4-8022-00608AA3EA1D}" type="sibTrans" cxnId="{25A7BBBD-AE1B-4357-AC3A-BBB449776005}">
      <dgm:prSet/>
      <dgm:spPr/>
      <dgm:t>
        <a:bodyPr/>
        <a:lstStyle/>
        <a:p>
          <a:endParaRPr lang="ru-RU"/>
        </a:p>
      </dgm:t>
    </dgm:pt>
    <dgm:pt modelId="{883933B9-C620-4D04-9DB8-00FB2D3C3654}">
      <dgm:prSet phldrT="[Текст]" custT="1"/>
      <dgm:spPr>
        <a:solidFill>
          <a:srgbClr val="FFFF00">
            <a:alpha val="90000"/>
          </a:srgbClr>
        </a:solidFill>
      </dgm:spPr>
      <dgm:t>
        <a:bodyPr/>
        <a:lstStyle/>
        <a:p>
          <a:r>
            <a:rPr lang="az-Latn-AZ" sz="3200" b="1" i="1" dirty="0" smtClean="0">
              <a:solidFill>
                <a:srgbClr val="C00000"/>
              </a:solidFill>
              <a:latin typeface="Times New Roman" pitchFamily="18" charset="0"/>
              <a:cs typeface="Times New Roman" pitchFamily="18" charset="0"/>
            </a:rPr>
            <a:t>Nəzarət</a:t>
          </a:r>
          <a:endParaRPr lang="ru-RU" sz="3200" b="1" i="1" dirty="0">
            <a:solidFill>
              <a:srgbClr val="C00000"/>
            </a:solidFill>
            <a:latin typeface="Times New Roman" pitchFamily="18" charset="0"/>
            <a:cs typeface="Times New Roman" pitchFamily="18" charset="0"/>
          </a:endParaRPr>
        </a:p>
      </dgm:t>
    </dgm:pt>
    <dgm:pt modelId="{EB0AD786-C86E-4732-9692-377BDA4984B3}" type="parTrans" cxnId="{9AD7D6C6-D9A3-45CA-85A3-F54655969EAA}">
      <dgm:prSet/>
      <dgm:spPr/>
      <dgm:t>
        <a:bodyPr/>
        <a:lstStyle/>
        <a:p>
          <a:endParaRPr lang="ru-RU"/>
        </a:p>
      </dgm:t>
    </dgm:pt>
    <dgm:pt modelId="{3437419C-4902-4267-9CC8-6A64636F4145}" type="sibTrans" cxnId="{9AD7D6C6-D9A3-45CA-85A3-F54655969EAA}">
      <dgm:prSet/>
      <dgm:spPr/>
      <dgm:t>
        <a:bodyPr/>
        <a:lstStyle/>
        <a:p>
          <a:endParaRPr lang="ru-RU"/>
        </a:p>
      </dgm:t>
    </dgm:pt>
    <dgm:pt modelId="{46DABBF9-DCB8-4BC6-98E9-382EFFC4B6C4}">
      <dgm:prSet phldrT="[Текст]" phldr="1"/>
      <dgm:spPr/>
      <dgm:t>
        <a:bodyPr/>
        <a:lstStyle/>
        <a:p>
          <a:endParaRPr lang="ru-RU"/>
        </a:p>
      </dgm:t>
    </dgm:pt>
    <dgm:pt modelId="{6E4D59BB-ABAA-43C3-AA92-7236EF303EFC}" type="parTrans" cxnId="{8DE35BCB-366D-4562-AE9D-BAAD1927F5AD}">
      <dgm:prSet/>
      <dgm:spPr/>
      <dgm:t>
        <a:bodyPr/>
        <a:lstStyle/>
        <a:p>
          <a:endParaRPr lang="ru-RU"/>
        </a:p>
      </dgm:t>
    </dgm:pt>
    <dgm:pt modelId="{6E5D294F-5028-452A-93EC-3304CCEA9348}" type="sibTrans" cxnId="{8DE35BCB-366D-4562-AE9D-BAAD1927F5AD}">
      <dgm:prSet/>
      <dgm:spPr/>
      <dgm:t>
        <a:bodyPr/>
        <a:lstStyle/>
        <a:p>
          <a:endParaRPr lang="ru-RU"/>
        </a:p>
      </dgm:t>
    </dgm:pt>
    <dgm:pt modelId="{D9E01D69-3FC9-4129-BE12-A4689B13E841}">
      <dgm:prSet phldrT="[Текст]" custT="1"/>
      <dgm:spPr>
        <a:solidFill>
          <a:srgbClr val="00B050">
            <a:alpha val="90000"/>
          </a:srgbClr>
        </a:solidFill>
      </dgm:spPr>
      <dgm:t>
        <a:bodyPr/>
        <a:lstStyle/>
        <a:p>
          <a:r>
            <a:rPr lang="az-Latn-AZ" sz="3200" b="1" i="1" dirty="0" smtClean="0">
              <a:solidFill>
                <a:srgbClr val="C00000"/>
              </a:solidFill>
              <a:latin typeface="Times New Roman" pitchFamily="18" charset="0"/>
              <a:cs typeface="Times New Roman" pitchFamily="18" charset="0"/>
            </a:rPr>
            <a:t>Uçot</a:t>
          </a:r>
          <a:endParaRPr lang="ru-RU" sz="3200" b="1" i="1" dirty="0">
            <a:solidFill>
              <a:srgbClr val="C00000"/>
            </a:solidFill>
            <a:latin typeface="Times New Roman" pitchFamily="18" charset="0"/>
            <a:cs typeface="Times New Roman" pitchFamily="18" charset="0"/>
          </a:endParaRPr>
        </a:p>
      </dgm:t>
    </dgm:pt>
    <dgm:pt modelId="{1A39822F-722E-4DB0-9FF5-763265E4F418}" type="parTrans" cxnId="{0825706B-5AD6-4A2D-B1CD-D285E3BFFCBA}">
      <dgm:prSet/>
      <dgm:spPr/>
      <dgm:t>
        <a:bodyPr/>
        <a:lstStyle/>
        <a:p>
          <a:endParaRPr lang="ru-RU"/>
        </a:p>
      </dgm:t>
    </dgm:pt>
    <dgm:pt modelId="{3E6E2C01-6467-44B0-8E64-F84E2E68469A}" type="sibTrans" cxnId="{0825706B-5AD6-4A2D-B1CD-D285E3BFFCBA}">
      <dgm:prSet/>
      <dgm:spPr/>
      <dgm:t>
        <a:bodyPr/>
        <a:lstStyle/>
        <a:p>
          <a:endParaRPr lang="ru-RU"/>
        </a:p>
      </dgm:t>
    </dgm:pt>
    <dgm:pt modelId="{6AB3EC93-9FE7-4EA3-843B-D582916CE96E}">
      <dgm:prSet phldrT="[Текст]" custT="1"/>
      <dgm:spPr>
        <a:blipFill rotWithShape="0">
          <a:blip xmlns:r="http://schemas.openxmlformats.org/officeDocument/2006/relationships" r:embed="rId1"/>
          <a:tile tx="0" ty="0" sx="100000" sy="100000" flip="none" algn="tl"/>
        </a:blipFill>
      </dgm:spPr>
      <dgm:t>
        <a:bodyPr/>
        <a:lstStyle/>
        <a:p>
          <a:r>
            <a:rPr lang="az-Latn-AZ" sz="2400" b="1" i="1" dirty="0" smtClean="0">
              <a:solidFill>
                <a:srgbClr val="C00000"/>
              </a:solidFill>
              <a:latin typeface="Times New Roman" pitchFamily="18" charset="0"/>
              <a:cs typeface="Times New Roman" pitchFamily="18" charset="0"/>
            </a:rPr>
            <a:t>Tələb  və  yəklif  arasında  tarazlığın  təmin  olunması</a:t>
          </a:r>
          <a:endParaRPr lang="ru-RU" sz="2400" dirty="0">
            <a:latin typeface="Times New Roman" pitchFamily="18" charset="0"/>
            <a:cs typeface="Times New Roman" pitchFamily="18" charset="0"/>
          </a:endParaRPr>
        </a:p>
      </dgm:t>
    </dgm:pt>
    <dgm:pt modelId="{71A2D3BD-39F1-45FF-902C-C73617B884B0}" type="parTrans" cxnId="{A37997F5-BF27-4169-8C7C-CE69F2FB27CB}">
      <dgm:prSet/>
      <dgm:spPr/>
    </dgm:pt>
    <dgm:pt modelId="{22A7AECB-539F-4DC6-A596-4648593F7AD2}" type="sibTrans" cxnId="{A37997F5-BF27-4169-8C7C-CE69F2FB27CB}">
      <dgm:prSet/>
      <dgm:spPr/>
    </dgm:pt>
    <dgm:pt modelId="{95256504-589B-432D-889D-9C846A1B632D}" type="pres">
      <dgm:prSet presAssocID="{28BBA2DC-4D3F-4833-A49C-6BBCA64E6460}" presName="linearFlow" presStyleCnt="0">
        <dgm:presLayoutVars>
          <dgm:dir/>
          <dgm:animLvl val="lvl"/>
          <dgm:resizeHandles val="exact"/>
        </dgm:presLayoutVars>
      </dgm:prSet>
      <dgm:spPr/>
      <dgm:t>
        <a:bodyPr/>
        <a:lstStyle/>
        <a:p>
          <a:endParaRPr lang="ru-RU"/>
        </a:p>
      </dgm:t>
    </dgm:pt>
    <dgm:pt modelId="{8112859E-C9D0-49D8-8D7C-4FAC6B2F4F99}" type="pres">
      <dgm:prSet presAssocID="{B2C98911-0D9F-4D6D-AE36-A712FBB316F6}" presName="composite" presStyleCnt="0"/>
      <dgm:spPr/>
    </dgm:pt>
    <dgm:pt modelId="{CA70F30B-6FFB-495A-8F0A-089429AE61C0}" type="pres">
      <dgm:prSet presAssocID="{B2C98911-0D9F-4D6D-AE36-A712FBB316F6}" presName="parentText" presStyleLbl="alignNode1" presStyleIdx="0" presStyleCnt="3">
        <dgm:presLayoutVars>
          <dgm:chMax val="1"/>
          <dgm:bulletEnabled val="1"/>
        </dgm:presLayoutVars>
      </dgm:prSet>
      <dgm:spPr/>
      <dgm:t>
        <a:bodyPr/>
        <a:lstStyle/>
        <a:p>
          <a:endParaRPr lang="ru-RU"/>
        </a:p>
      </dgm:t>
    </dgm:pt>
    <dgm:pt modelId="{605466D9-5D21-4E3B-9328-0AAEDF195179}" type="pres">
      <dgm:prSet presAssocID="{B2C98911-0D9F-4D6D-AE36-A712FBB316F6}" presName="descendantText" presStyleLbl="alignAcc1" presStyleIdx="0" presStyleCnt="3" custLinFactX="19545" custLinFactNeighborX="100000" custLinFactNeighborY="-6813">
        <dgm:presLayoutVars>
          <dgm:bulletEnabled val="1"/>
        </dgm:presLayoutVars>
      </dgm:prSet>
      <dgm:spPr/>
      <dgm:t>
        <a:bodyPr/>
        <a:lstStyle/>
        <a:p>
          <a:endParaRPr lang="ru-RU"/>
        </a:p>
      </dgm:t>
    </dgm:pt>
    <dgm:pt modelId="{54952599-7088-4146-B2B3-204B279B3A0C}" type="pres">
      <dgm:prSet presAssocID="{A71DA576-ED5F-4F69-BBEA-F5718F10DE9B}" presName="sp" presStyleCnt="0"/>
      <dgm:spPr/>
    </dgm:pt>
    <dgm:pt modelId="{61DE4436-C7FA-438F-93AB-99B840EB6678}" type="pres">
      <dgm:prSet presAssocID="{E5A3C8A6-6D91-45BB-BECA-A99253C23B46}" presName="composite" presStyleCnt="0"/>
      <dgm:spPr/>
    </dgm:pt>
    <dgm:pt modelId="{EFC4A6AD-EDA6-462B-97EA-17D14062C86E}" type="pres">
      <dgm:prSet presAssocID="{E5A3C8A6-6D91-45BB-BECA-A99253C23B46}" presName="parentText" presStyleLbl="alignNode1" presStyleIdx="1" presStyleCnt="3">
        <dgm:presLayoutVars>
          <dgm:chMax val="1"/>
          <dgm:bulletEnabled val="1"/>
        </dgm:presLayoutVars>
      </dgm:prSet>
      <dgm:spPr/>
      <dgm:t>
        <a:bodyPr/>
        <a:lstStyle/>
        <a:p>
          <a:endParaRPr lang="ru-RU"/>
        </a:p>
      </dgm:t>
    </dgm:pt>
    <dgm:pt modelId="{FAB32D12-E250-4E6C-8807-40C05EB05521}" type="pres">
      <dgm:prSet presAssocID="{E5A3C8A6-6D91-45BB-BECA-A99253C23B46}" presName="descendantText" presStyleLbl="alignAcc1" presStyleIdx="1" presStyleCnt="3">
        <dgm:presLayoutVars>
          <dgm:bulletEnabled val="1"/>
        </dgm:presLayoutVars>
      </dgm:prSet>
      <dgm:spPr/>
      <dgm:t>
        <a:bodyPr/>
        <a:lstStyle/>
        <a:p>
          <a:endParaRPr lang="ru-RU"/>
        </a:p>
      </dgm:t>
    </dgm:pt>
    <dgm:pt modelId="{6CB7AABE-F44B-4395-BB0B-667C0B268427}" type="pres">
      <dgm:prSet presAssocID="{505FCC8C-B361-43C4-8022-00608AA3EA1D}" presName="sp" presStyleCnt="0"/>
      <dgm:spPr/>
    </dgm:pt>
    <dgm:pt modelId="{BE7B9241-C9E5-4A2B-B9EC-4C6AA2A06231}" type="pres">
      <dgm:prSet presAssocID="{46DABBF9-DCB8-4BC6-98E9-382EFFC4B6C4}" presName="composite" presStyleCnt="0"/>
      <dgm:spPr/>
    </dgm:pt>
    <dgm:pt modelId="{4F309F8B-7295-4012-966D-7204959EB308}" type="pres">
      <dgm:prSet presAssocID="{46DABBF9-DCB8-4BC6-98E9-382EFFC4B6C4}" presName="parentText" presStyleLbl="alignNode1" presStyleIdx="2" presStyleCnt="3">
        <dgm:presLayoutVars>
          <dgm:chMax val="1"/>
          <dgm:bulletEnabled val="1"/>
        </dgm:presLayoutVars>
      </dgm:prSet>
      <dgm:spPr/>
      <dgm:t>
        <a:bodyPr/>
        <a:lstStyle/>
        <a:p>
          <a:endParaRPr lang="ru-RU"/>
        </a:p>
      </dgm:t>
    </dgm:pt>
    <dgm:pt modelId="{654E28E4-A555-489C-AB1F-CDA0DA360604}" type="pres">
      <dgm:prSet presAssocID="{46DABBF9-DCB8-4BC6-98E9-382EFFC4B6C4}" presName="descendantText" presStyleLbl="alignAcc1" presStyleIdx="2" presStyleCnt="3">
        <dgm:presLayoutVars>
          <dgm:bulletEnabled val="1"/>
        </dgm:presLayoutVars>
      </dgm:prSet>
      <dgm:spPr/>
      <dgm:t>
        <a:bodyPr/>
        <a:lstStyle/>
        <a:p>
          <a:endParaRPr lang="ru-RU"/>
        </a:p>
      </dgm:t>
    </dgm:pt>
  </dgm:ptLst>
  <dgm:cxnLst>
    <dgm:cxn modelId="{25A7BBBD-AE1B-4357-AC3A-BBB449776005}" srcId="{28BBA2DC-4D3F-4833-A49C-6BBCA64E6460}" destId="{E5A3C8A6-6D91-45BB-BECA-A99253C23B46}" srcOrd="1" destOrd="0" parTransId="{518BAB14-A4C1-4313-BECC-9B6166F6E6E2}" sibTransId="{505FCC8C-B361-43C4-8022-00608AA3EA1D}"/>
    <dgm:cxn modelId="{4ACA205B-4C70-4317-9B51-FA8A3440E9BF}" type="presOf" srcId="{46DABBF9-DCB8-4BC6-98E9-382EFFC4B6C4}" destId="{4F309F8B-7295-4012-966D-7204959EB308}" srcOrd="0" destOrd="0" presId="urn:microsoft.com/office/officeart/2005/8/layout/chevron2"/>
    <dgm:cxn modelId="{B0A09B63-17A5-4CDF-8977-6ED5D9F22A68}" srcId="{28BBA2DC-4D3F-4833-A49C-6BBCA64E6460}" destId="{B2C98911-0D9F-4D6D-AE36-A712FBB316F6}" srcOrd="0" destOrd="0" parTransId="{A0797DBE-FBE2-4BCF-A78B-B36EC1803300}" sibTransId="{A71DA576-ED5F-4F69-BBEA-F5718F10DE9B}"/>
    <dgm:cxn modelId="{FD085E06-2DF0-4F6D-BB99-6952679080C3}" type="presOf" srcId="{6AB3EC93-9FE7-4EA3-843B-D582916CE96E}" destId="{605466D9-5D21-4E3B-9328-0AAEDF195179}" srcOrd="0" destOrd="0" presId="urn:microsoft.com/office/officeart/2005/8/layout/chevron2"/>
    <dgm:cxn modelId="{0825706B-5AD6-4A2D-B1CD-D285E3BFFCBA}" srcId="{46DABBF9-DCB8-4BC6-98E9-382EFFC4B6C4}" destId="{D9E01D69-3FC9-4129-BE12-A4689B13E841}" srcOrd="0" destOrd="0" parTransId="{1A39822F-722E-4DB0-9FF5-763265E4F418}" sibTransId="{3E6E2C01-6467-44B0-8E64-F84E2E68469A}"/>
    <dgm:cxn modelId="{7AFDE0A0-2CE9-41ED-A893-9DF08D2D7C03}" type="presOf" srcId="{E5A3C8A6-6D91-45BB-BECA-A99253C23B46}" destId="{EFC4A6AD-EDA6-462B-97EA-17D14062C86E}" srcOrd="0" destOrd="0" presId="urn:microsoft.com/office/officeart/2005/8/layout/chevron2"/>
    <dgm:cxn modelId="{84B12A62-6B61-4069-90B9-F15ECE08AE7F}" type="presOf" srcId="{883933B9-C620-4D04-9DB8-00FB2D3C3654}" destId="{FAB32D12-E250-4E6C-8807-40C05EB05521}" srcOrd="0" destOrd="0" presId="urn:microsoft.com/office/officeart/2005/8/layout/chevron2"/>
    <dgm:cxn modelId="{A8BE2086-E72A-4241-8D82-4FF08FBDB78C}" type="presOf" srcId="{28BBA2DC-4D3F-4833-A49C-6BBCA64E6460}" destId="{95256504-589B-432D-889D-9C846A1B632D}" srcOrd="0" destOrd="0" presId="urn:microsoft.com/office/officeart/2005/8/layout/chevron2"/>
    <dgm:cxn modelId="{9453BE61-C234-4E57-8A18-54B4677A3258}" type="presOf" srcId="{B2C98911-0D9F-4D6D-AE36-A712FBB316F6}" destId="{CA70F30B-6FFB-495A-8F0A-089429AE61C0}" srcOrd="0" destOrd="0" presId="urn:microsoft.com/office/officeart/2005/8/layout/chevron2"/>
    <dgm:cxn modelId="{9AD7D6C6-D9A3-45CA-85A3-F54655969EAA}" srcId="{E5A3C8A6-6D91-45BB-BECA-A99253C23B46}" destId="{883933B9-C620-4D04-9DB8-00FB2D3C3654}" srcOrd="0" destOrd="0" parTransId="{EB0AD786-C86E-4732-9692-377BDA4984B3}" sibTransId="{3437419C-4902-4267-9CC8-6A64636F4145}"/>
    <dgm:cxn modelId="{3F067537-3BF9-42F3-B383-A9F0415FCDA6}" type="presOf" srcId="{D9E01D69-3FC9-4129-BE12-A4689B13E841}" destId="{654E28E4-A555-489C-AB1F-CDA0DA360604}" srcOrd="0" destOrd="0" presId="urn:microsoft.com/office/officeart/2005/8/layout/chevron2"/>
    <dgm:cxn modelId="{A37997F5-BF27-4169-8C7C-CE69F2FB27CB}" srcId="{B2C98911-0D9F-4D6D-AE36-A712FBB316F6}" destId="{6AB3EC93-9FE7-4EA3-843B-D582916CE96E}" srcOrd="0" destOrd="0" parTransId="{71A2D3BD-39F1-45FF-902C-C73617B884B0}" sibTransId="{22A7AECB-539F-4DC6-A596-4648593F7AD2}"/>
    <dgm:cxn modelId="{8DE35BCB-366D-4562-AE9D-BAAD1927F5AD}" srcId="{28BBA2DC-4D3F-4833-A49C-6BBCA64E6460}" destId="{46DABBF9-DCB8-4BC6-98E9-382EFFC4B6C4}" srcOrd="2" destOrd="0" parTransId="{6E4D59BB-ABAA-43C3-AA92-7236EF303EFC}" sibTransId="{6E5D294F-5028-452A-93EC-3304CCEA9348}"/>
    <dgm:cxn modelId="{7B97F184-B738-4566-A9D9-DDE56BF47A22}" type="presParOf" srcId="{95256504-589B-432D-889D-9C846A1B632D}" destId="{8112859E-C9D0-49D8-8D7C-4FAC6B2F4F99}" srcOrd="0" destOrd="0" presId="urn:microsoft.com/office/officeart/2005/8/layout/chevron2"/>
    <dgm:cxn modelId="{4A85D547-A9AF-43E1-ADF0-E313693B26A0}" type="presParOf" srcId="{8112859E-C9D0-49D8-8D7C-4FAC6B2F4F99}" destId="{CA70F30B-6FFB-495A-8F0A-089429AE61C0}" srcOrd="0" destOrd="0" presId="urn:microsoft.com/office/officeart/2005/8/layout/chevron2"/>
    <dgm:cxn modelId="{4D70FB33-375A-4725-81F1-E49ABC13A0FA}" type="presParOf" srcId="{8112859E-C9D0-49D8-8D7C-4FAC6B2F4F99}" destId="{605466D9-5D21-4E3B-9328-0AAEDF195179}" srcOrd="1" destOrd="0" presId="urn:microsoft.com/office/officeart/2005/8/layout/chevron2"/>
    <dgm:cxn modelId="{222B273B-2CA4-4165-890E-FC524BF206C5}" type="presParOf" srcId="{95256504-589B-432D-889D-9C846A1B632D}" destId="{54952599-7088-4146-B2B3-204B279B3A0C}" srcOrd="1" destOrd="0" presId="urn:microsoft.com/office/officeart/2005/8/layout/chevron2"/>
    <dgm:cxn modelId="{6BE24A25-0F88-4CE5-9156-A3E99A785F77}" type="presParOf" srcId="{95256504-589B-432D-889D-9C846A1B632D}" destId="{61DE4436-C7FA-438F-93AB-99B840EB6678}" srcOrd="2" destOrd="0" presId="urn:microsoft.com/office/officeart/2005/8/layout/chevron2"/>
    <dgm:cxn modelId="{9AFB6D10-C6D0-4762-BA88-A2FBD41FB20B}" type="presParOf" srcId="{61DE4436-C7FA-438F-93AB-99B840EB6678}" destId="{EFC4A6AD-EDA6-462B-97EA-17D14062C86E}" srcOrd="0" destOrd="0" presId="urn:microsoft.com/office/officeart/2005/8/layout/chevron2"/>
    <dgm:cxn modelId="{E94BFC00-300C-4FDC-A22B-0333B2494B8F}" type="presParOf" srcId="{61DE4436-C7FA-438F-93AB-99B840EB6678}" destId="{FAB32D12-E250-4E6C-8807-40C05EB05521}" srcOrd="1" destOrd="0" presId="urn:microsoft.com/office/officeart/2005/8/layout/chevron2"/>
    <dgm:cxn modelId="{1F856DD5-2C94-4CFD-A84D-97085E523569}" type="presParOf" srcId="{95256504-589B-432D-889D-9C846A1B632D}" destId="{6CB7AABE-F44B-4395-BB0B-667C0B268427}" srcOrd="3" destOrd="0" presId="urn:microsoft.com/office/officeart/2005/8/layout/chevron2"/>
    <dgm:cxn modelId="{8FBB10A6-0531-4B4F-944C-1002E2E0B774}" type="presParOf" srcId="{95256504-589B-432D-889D-9C846A1B632D}" destId="{BE7B9241-C9E5-4A2B-B9EC-4C6AA2A06231}" srcOrd="4" destOrd="0" presId="urn:microsoft.com/office/officeart/2005/8/layout/chevron2"/>
    <dgm:cxn modelId="{E891C61B-77D2-4489-9D57-DA6822A1CDE1}" type="presParOf" srcId="{BE7B9241-C9E5-4A2B-B9EC-4C6AA2A06231}" destId="{4F309F8B-7295-4012-966D-7204959EB308}" srcOrd="0" destOrd="0" presId="urn:microsoft.com/office/officeart/2005/8/layout/chevron2"/>
    <dgm:cxn modelId="{184214B8-E7EE-4808-9E0E-3DC27EB32194}" type="presParOf" srcId="{BE7B9241-C9E5-4A2B-B9EC-4C6AA2A06231}" destId="{654E28E4-A555-489C-AB1F-CDA0DA36060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84FDC2-D26E-4AEB-A817-CE9B7C08AAD0}"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ru-RU"/>
        </a:p>
      </dgm:t>
    </dgm:pt>
    <dgm:pt modelId="{CDABF46C-09E1-47F7-B6C9-8A18D30939B6}">
      <dgm:prSet phldrT="[Текст]" phldr="1"/>
      <dgm:spPr/>
      <dgm:t>
        <a:bodyPr/>
        <a:lstStyle/>
        <a:p>
          <a:endParaRPr lang="ru-RU"/>
        </a:p>
      </dgm:t>
    </dgm:pt>
    <dgm:pt modelId="{2402EC61-C2E4-4F21-991A-C6DB8497AC36}" type="parTrans" cxnId="{E0D4511E-1B66-4137-A726-11AFD2ED4050}">
      <dgm:prSet/>
      <dgm:spPr/>
      <dgm:t>
        <a:bodyPr/>
        <a:lstStyle/>
        <a:p>
          <a:endParaRPr lang="ru-RU"/>
        </a:p>
      </dgm:t>
    </dgm:pt>
    <dgm:pt modelId="{C62EABF5-597F-4921-8C6B-80BA4AF330B5}" type="sibTrans" cxnId="{E0D4511E-1B66-4137-A726-11AFD2ED4050}">
      <dgm:prSet/>
      <dgm:spPr/>
      <dgm:t>
        <a:bodyPr/>
        <a:lstStyle/>
        <a:p>
          <a:endParaRPr lang="ru-RU"/>
        </a:p>
      </dgm:t>
    </dgm:pt>
    <dgm:pt modelId="{A18E9039-FDEB-4BAC-ABCF-5804723B7C6B}">
      <dgm:prSet phldrT="[Текст]" phldr="1"/>
      <dgm:spPr/>
      <dgm:t>
        <a:bodyPr/>
        <a:lstStyle/>
        <a:p>
          <a:endParaRPr lang="ru-RU"/>
        </a:p>
      </dgm:t>
    </dgm:pt>
    <dgm:pt modelId="{979D74A3-6BE9-45CA-8283-944C2EBDC3B6}" type="parTrans" cxnId="{B3FBCC4D-B36C-4C00-96C8-E6D611B467F2}">
      <dgm:prSet/>
      <dgm:spPr/>
      <dgm:t>
        <a:bodyPr/>
        <a:lstStyle/>
        <a:p>
          <a:endParaRPr lang="ru-RU"/>
        </a:p>
      </dgm:t>
    </dgm:pt>
    <dgm:pt modelId="{925B5C8B-260A-451A-9B51-DD815204FC65}" type="sibTrans" cxnId="{B3FBCC4D-B36C-4C00-96C8-E6D611B467F2}">
      <dgm:prSet/>
      <dgm:spPr/>
      <dgm:t>
        <a:bodyPr/>
        <a:lstStyle/>
        <a:p>
          <a:endParaRPr lang="ru-RU"/>
        </a:p>
      </dgm:t>
    </dgm:pt>
    <dgm:pt modelId="{D226D428-799F-4340-AABF-F52410061827}">
      <dgm:prSet phldrT="[Текст]" custT="1"/>
      <dgm:spPr>
        <a:solidFill>
          <a:srgbClr val="92D050">
            <a:alpha val="90000"/>
          </a:srgbClr>
        </a:solidFill>
      </dgm:spPr>
      <dgm:t>
        <a:bodyPr/>
        <a:lstStyle/>
        <a:p>
          <a:r>
            <a:rPr lang="az-Latn-AZ" sz="3200" b="1" i="1" dirty="0" smtClean="0">
              <a:solidFill>
                <a:srgbClr val="C00000"/>
              </a:solidFill>
              <a:latin typeface="Times New Roman" pitchFamily="18" charset="0"/>
              <a:cs typeface="Times New Roman" pitchFamily="18" charset="0"/>
            </a:rPr>
            <a:t>Bölgü</a:t>
          </a:r>
          <a:endParaRPr lang="ru-RU" sz="3200" b="1" i="1" dirty="0">
            <a:solidFill>
              <a:srgbClr val="C00000"/>
            </a:solidFill>
            <a:latin typeface="Times New Roman" pitchFamily="18" charset="0"/>
            <a:cs typeface="Times New Roman" pitchFamily="18" charset="0"/>
          </a:endParaRPr>
        </a:p>
      </dgm:t>
    </dgm:pt>
    <dgm:pt modelId="{D5196BAF-FA12-44CF-B9C4-D65D705DD92D}" type="parTrans" cxnId="{7DF4C782-ACEE-4DB4-BAF5-BFFCE1BAEA1C}">
      <dgm:prSet/>
      <dgm:spPr/>
      <dgm:t>
        <a:bodyPr/>
        <a:lstStyle/>
        <a:p>
          <a:endParaRPr lang="ru-RU"/>
        </a:p>
      </dgm:t>
    </dgm:pt>
    <dgm:pt modelId="{AF12719C-A1F9-4A24-A8C6-4835425F4885}" type="sibTrans" cxnId="{7DF4C782-ACEE-4DB4-BAF5-BFFCE1BAEA1C}">
      <dgm:prSet/>
      <dgm:spPr/>
      <dgm:t>
        <a:bodyPr/>
        <a:lstStyle/>
        <a:p>
          <a:endParaRPr lang="ru-RU"/>
        </a:p>
      </dgm:t>
    </dgm:pt>
    <dgm:pt modelId="{C5701CAE-EB2E-453D-96A3-98729DBDA7FF}">
      <dgm:prSet phldrT="[Текст]" phldr="1"/>
      <dgm:spPr/>
      <dgm:t>
        <a:bodyPr/>
        <a:lstStyle/>
        <a:p>
          <a:endParaRPr lang="ru-RU"/>
        </a:p>
      </dgm:t>
    </dgm:pt>
    <dgm:pt modelId="{7DCA7D36-790E-41E7-9C0F-45F8C6BB89C2}" type="parTrans" cxnId="{3699F2CA-5494-4291-A481-3990D4BDBA20}">
      <dgm:prSet/>
      <dgm:spPr/>
      <dgm:t>
        <a:bodyPr/>
        <a:lstStyle/>
        <a:p>
          <a:endParaRPr lang="ru-RU"/>
        </a:p>
      </dgm:t>
    </dgm:pt>
    <dgm:pt modelId="{5EFAA4F4-A5FC-4F5A-AEC1-EE5222153296}" type="sibTrans" cxnId="{3699F2CA-5494-4291-A481-3990D4BDBA20}">
      <dgm:prSet/>
      <dgm:spPr/>
      <dgm:t>
        <a:bodyPr/>
        <a:lstStyle/>
        <a:p>
          <a:endParaRPr lang="ru-RU"/>
        </a:p>
      </dgm:t>
    </dgm:pt>
    <dgm:pt modelId="{8FB97FE6-A725-4999-966D-5EAE5E7C1707}">
      <dgm:prSet phldrT="[Текст]" custT="1"/>
      <dgm:spPr>
        <a:solidFill>
          <a:srgbClr val="00B0F0">
            <a:alpha val="90000"/>
          </a:srgbClr>
        </a:solidFill>
      </dgm:spPr>
      <dgm:t>
        <a:bodyPr/>
        <a:lstStyle/>
        <a:p>
          <a:r>
            <a:rPr lang="az-Latn-AZ" sz="3200" b="1" i="1" dirty="0" smtClean="0">
              <a:solidFill>
                <a:srgbClr val="C00000"/>
              </a:solidFill>
              <a:latin typeface="Times New Roman" pitchFamily="18" charset="0"/>
              <a:cs typeface="Times New Roman" pitchFamily="18" charset="0"/>
            </a:rPr>
            <a:t>Yenidən  bölgü</a:t>
          </a:r>
          <a:endParaRPr lang="ru-RU" sz="3200" b="1" i="1" dirty="0">
            <a:solidFill>
              <a:srgbClr val="C00000"/>
            </a:solidFill>
            <a:latin typeface="Times New Roman" pitchFamily="18" charset="0"/>
            <a:cs typeface="Times New Roman" pitchFamily="18" charset="0"/>
          </a:endParaRPr>
        </a:p>
      </dgm:t>
    </dgm:pt>
    <dgm:pt modelId="{FBE947BF-8BAC-4541-AAF9-26E23DF61CD5}" type="parTrans" cxnId="{4C95ACE1-3AFC-4776-A61B-03C056E998E2}">
      <dgm:prSet/>
      <dgm:spPr/>
      <dgm:t>
        <a:bodyPr/>
        <a:lstStyle/>
        <a:p>
          <a:endParaRPr lang="ru-RU"/>
        </a:p>
      </dgm:t>
    </dgm:pt>
    <dgm:pt modelId="{982C6AE9-58F2-4BDE-897E-1791137F4B33}" type="sibTrans" cxnId="{4C95ACE1-3AFC-4776-A61B-03C056E998E2}">
      <dgm:prSet/>
      <dgm:spPr/>
      <dgm:t>
        <a:bodyPr/>
        <a:lstStyle/>
        <a:p>
          <a:endParaRPr lang="ru-RU"/>
        </a:p>
      </dgm:t>
    </dgm:pt>
    <dgm:pt modelId="{5CFD016C-BA36-43EB-8FFA-10688112ECD0}">
      <dgm:prSet phldrT="[Текст]" custT="1"/>
      <dgm:spPr>
        <a:solidFill>
          <a:schemeClr val="accent4">
            <a:lumMod val="40000"/>
            <a:lumOff val="60000"/>
            <a:alpha val="90000"/>
          </a:schemeClr>
        </a:solidFill>
      </dgm:spPr>
      <dgm:t>
        <a:bodyPr/>
        <a:lstStyle/>
        <a:p>
          <a:r>
            <a:rPr lang="az-Latn-AZ" sz="3200" b="1" i="1" dirty="0" smtClean="0">
              <a:solidFill>
                <a:srgbClr val="C00000"/>
              </a:solidFill>
              <a:latin typeface="Times New Roman" pitchFamily="18" charset="0"/>
              <a:cs typeface="Times New Roman" pitchFamily="18" charset="0"/>
            </a:rPr>
            <a:t>Stimullaşdırıcı</a:t>
          </a:r>
          <a:endParaRPr lang="ru-RU" sz="3200" b="1" i="1" dirty="0">
            <a:solidFill>
              <a:srgbClr val="C00000"/>
            </a:solidFill>
            <a:latin typeface="Times New Roman" pitchFamily="18" charset="0"/>
            <a:cs typeface="Times New Roman" pitchFamily="18" charset="0"/>
          </a:endParaRPr>
        </a:p>
      </dgm:t>
    </dgm:pt>
    <dgm:pt modelId="{77AEC6E9-5B6C-4B3E-B0FA-87CD39166C7C}" type="parTrans" cxnId="{2E8AE7EC-96F6-4163-BFC9-720E3C2A2618}">
      <dgm:prSet/>
      <dgm:spPr/>
      <dgm:t>
        <a:bodyPr/>
        <a:lstStyle/>
        <a:p>
          <a:endParaRPr lang="ru-RU"/>
        </a:p>
      </dgm:t>
    </dgm:pt>
    <dgm:pt modelId="{1A46A2F8-B27E-4936-85C2-46AFF8120008}" type="sibTrans" cxnId="{2E8AE7EC-96F6-4163-BFC9-720E3C2A2618}">
      <dgm:prSet/>
      <dgm:spPr/>
      <dgm:t>
        <a:bodyPr/>
        <a:lstStyle/>
        <a:p>
          <a:endParaRPr lang="ru-RU"/>
        </a:p>
      </dgm:t>
    </dgm:pt>
    <dgm:pt modelId="{99DE771B-5746-4D59-ACB6-6D6F317E39A1}" type="pres">
      <dgm:prSet presAssocID="{8F84FDC2-D26E-4AEB-A817-CE9B7C08AAD0}" presName="linearFlow" presStyleCnt="0">
        <dgm:presLayoutVars>
          <dgm:dir/>
          <dgm:animLvl val="lvl"/>
          <dgm:resizeHandles val="exact"/>
        </dgm:presLayoutVars>
      </dgm:prSet>
      <dgm:spPr/>
      <dgm:t>
        <a:bodyPr/>
        <a:lstStyle/>
        <a:p>
          <a:endParaRPr lang="ru-RU"/>
        </a:p>
      </dgm:t>
    </dgm:pt>
    <dgm:pt modelId="{7B54C3EF-1406-41E6-BA98-B6D1A1FA6ABA}" type="pres">
      <dgm:prSet presAssocID="{CDABF46C-09E1-47F7-B6C9-8A18D30939B6}" presName="composite" presStyleCnt="0"/>
      <dgm:spPr/>
    </dgm:pt>
    <dgm:pt modelId="{DD0F604D-02E8-4F4B-BFC9-310141436C63}" type="pres">
      <dgm:prSet presAssocID="{CDABF46C-09E1-47F7-B6C9-8A18D30939B6}" presName="parentText" presStyleLbl="alignNode1" presStyleIdx="0" presStyleCnt="3">
        <dgm:presLayoutVars>
          <dgm:chMax val="1"/>
          <dgm:bulletEnabled val="1"/>
        </dgm:presLayoutVars>
      </dgm:prSet>
      <dgm:spPr/>
      <dgm:t>
        <a:bodyPr/>
        <a:lstStyle/>
        <a:p>
          <a:endParaRPr lang="ru-RU"/>
        </a:p>
      </dgm:t>
    </dgm:pt>
    <dgm:pt modelId="{933BEDF4-F04D-454E-92AB-A2D9B1D837A1}" type="pres">
      <dgm:prSet presAssocID="{CDABF46C-09E1-47F7-B6C9-8A18D30939B6}" presName="descendantText" presStyleLbl="alignAcc1" presStyleIdx="0" presStyleCnt="3" custLinFactNeighborX="-1137">
        <dgm:presLayoutVars>
          <dgm:bulletEnabled val="1"/>
        </dgm:presLayoutVars>
      </dgm:prSet>
      <dgm:spPr/>
      <dgm:t>
        <a:bodyPr/>
        <a:lstStyle/>
        <a:p>
          <a:endParaRPr lang="ru-RU"/>
        </a:p>
      </dgm:t>
    </dgm:pt>
    <dgm:pt modelId="{E89F8F88-8EFC-4BB5-AB17-A4C1768048A4}" type="pres">
      <dgm:prSet presAssocID="{C62EABF5-597F-4921-8C6B-80BA4AF330B5}" presName="sp" presStyleCnt="0"/>
      <dgm:spPr/>
    </dgm:pt>
    <dgm:pt modelId="{3FEEDEA5-7E4E-465D-9177-89C287F155EA}" type="pres">
      <dgm:prSet presAssocID="{A18E9039-FDEB-4BAC-ABCF-5804723B7C6B}" presName="composite" presStyleCnt="0"/>
      <dgm:spPr/>
    </dgm:pt>
    <dgm:pt modelId="{60DBBFDE-E6D6-48A6-900A-4EEF5C5F243D}" type="pres">
      <dgm:prSet presAssocID="{A18E9039-FDEB-4BAC-ABCF-5804723B7C6B}" presName="parentText" presStyleLbl="alignNode1" presStyleIdx="1" presStyleCnt="3">
        <dgm:presLayoutVars>
          <dgm:chMax val="1"/>
          <dgm:bulletEnabled val="1"/>
        </dgm:presLayoutVars>
      </dgm:prSet>
      <dgm:spPr/>
      <dgm:t>
        <a:bodyPr/>
        <a:lstStyle/>
        <a:p>
          <a:endParaRPr lang="ru-RU"/>
        </a:p>
      </dgm:t>
    </dgm:pt>
    <dgm:pt modelId="{8741A641-B156-4130-9999-8D473F241591}" type="pres">
      <dgm:prSet presAssocID="{A18E9039-FDEB-4BAC-ABCF-5804723B7C6B}" presName="descendantText" presStyleLbl="alignAcc1" presStyleIdx="1" presStyleCnt="3" custLinFactNeighborX="-284" custLinFactNeighborY="1363">
        <dgm:presLayoutVars>
          <dgm:bulletEnabled val="1"/>
        </dgm:presLayoutVars>
      </dgm:prSet>
      <dgm:spPr/>
      <dgm:t>
        <a:bodyPr/>
        <a:lstStyle/>
        <a:p>
          <a:endParaRPr lang="ru-RU"/>
        </a:p>
      </dgm:t>
    </dgm:pt>
    <dgm:pt modelId="{BF0EA5BE-64D1-4D0E-B3CF-E1543CF4239A}" type="pres">
      <dgm:prSet presAssocID="{925B5C8B-260A-451A-9B51-DD815204FC65}" presName="sp" presStyleCnt="0"/>
      <dgm:spPr/>
    </dgm:pt>
    <dgm:pt modelId="{AFD185EA-FF22-46A2-B654-ABA6E123BF7D}" type="pres">
      <dgm:prSet presAssocID="{C5701CAE-EB2E-453D-96A3-98729DBDA7FF}" presName="composite" presStyleCnt="0"/>
      <dgm:spPr/>
    </dgm:pt>
    <dgm:pt modelId="{7EB48A7A-0310-4A45-A672-14413E9A9B5C}" type="pres">
      <dgm:prSet presAssocID="{C5701CAE-EB2E-453D-96A3-98729DBDA7FF}" presName="parentText" presStyleLbl="alignNode1" presStyleIdx="2" presStyleCnt="3">
        <dgm:presLayoutVars>
          <dgm:chMax val="1"/>
          <dgm:bulletEnabled val="1"/>
        </dgm:presLayoutVars>
      </dgm:prSet>
      <dgm:spPr/>
      <dgm:t>
        <a:bodyPr/>
        <a:lstStyle/>
        <a:p>
          <a:endParaRPr lang="ru-RU"/>
        </a:p>
      </dgm:t>
    </dgm:pt>
    <dgm:pt modelId="{8537027E-9CEC-4447-82D6-F1FDB61FFFC2}" type="pres">
      <dgm:prSet presAssocID="{C5701CAE-EB2E-453D-96A3-98729DBDA7FF}" presName="descendantText" presStyleLbl="alignAcc1" presStyleIdx="2" presStyleCnt="3">
        <dgm:presLayoutVars>
          <dgm:bulletEnabled val="1"/>
        </dgm:presLayoutVars>
      </dgm:prSet>
      <dgm:spPr/>
      <dgm:t>
        <a:bodyPr/>
        <a:lstStyle/>
        <a:p>
          <a:endParaRPr lang="ru-RU"/>
        </a:p>
      </dgm:t>
    </dgm:pt>
  </dgm:ptLst>
  <dgm:cxnLst>
    <dgm:cxn modelId="{7DF4C782-ACEE-4DB4-BAF5-BFFCE1BAEA1C}" srcId="{A18E9039-FDEB-4BAC-ABCF-5804723B7C6B}" destId="{D226D428-799F-4340-AABF-F52410061827}" srcOrd="0" destOrd="0" parTransId="{D5196BAF-FA12-44CF-B9C4-D65D705DD92D}" sibTransId="{AF12719C-A1F9-4A24-A8C6-4835425F4885}"/>
    <dgm:cxn modelId="{5C52D08F-4923-4991-B622-9A0A9F131295}" type="presOf" srcId="{8F84FDC2-D26E-4AEB-A817-CE9B7C08AAD0}" destId="{99DE771B-5746-4D59-ACB6-6D6F317E39A1}" srcOrd="0" destOrd="0" presId="urn:microsoft.com/office/officeart/2005/8/layout/chevron2"/>
    <dgm:cxn modelId="{B3FBCC4D-B36C-4C00-96C8-E6D611B467F2}" srcId="{8F84FDC2-D26E-4AEB-A817-CE9B7C08AAD0}" destId="{A18E9039-FDEB-4BAC-ABCF-5804723B7C6B}" srcOrd="1" destOrd="0" parTransId="{979D74A3-6BE9-45CA-8283-944C2EBDC3B6}" sibTransId="{925B5C8B-260A-451A-9B51-DD815204FC65}"/>
    <dgm:cxn modelId="{5E74C6C0-5E0D-4312-B81E-46752CF4B73D}" type="presOf" srcId="{5CFD016C-BA36-43EB-8FFA-10688112ECD0}" destId="{933BEDF4-F04D-454E-92AB-A2D9B1D837A1}" srcOrd="0" destOrd="0" presId="urn:microsoft.com/office/officeart/2005/8/layout/chevron2"/>
    <dgm:cxn modelId="{C6930CDC-A515-4D61-BE37-CC1862DC937E}" type="presOf" srcId="{CDABF46C-09E1-47F7-B6C9-8A18D30939B6}" destId="{DD0F604D-02E8-4F4B-BFC9-310141436C63}" srcOrd="0" destOrd="0" presId="urn:microsoft.com/office/officeart/2005/8/layout/chevron2"/>
    <dgm:cxn modelId="{4C95ACE1-3AFC-4776-A61B-03C056E998E2}" srcId="{C5701CAE-EB2E-453D-96A3-98729DBDA7FF}" destId="{8FB97FE6-A725-4999-966D-5EAE5E7C1707}" srcOrd="0" destOrd="0" parTransId="{FBE947BF-8BAC-4541-AAF9-26E23DF61CD5}" sibTransId="{982C6AE9-58F2-4BDE-897E-1791137F4B33}"/>
    <dgm:cxn modelId="{2E8AE7EC-96F6-4163-BFC9-720E3C2A2618}" srcId="{CDABF46C-09E1-47F7-B6C9-8A18D30939B6}" destId="{5CFD016C-BA36-43EB-8FFA-10688112ECD0}" srcOrd="0" destOrd="0" parTransId="{77AEC6E9-5B6C-4B3E-B0FA-87CD39166C7C}" sibTransId="{1A46A2F8-B27E-4936-85C2-46AFF8120008}"/>
    <dgm:cxn modelId="{45D2FFCE-BE9C-477D-904E-B1D6D7508592}" type="presOf" srcId="{A18E9039-FDEB-4BAC-ABCF-5804723B7C6B}" destId="{60DBBFDE-E6D6-48A6-900A-4EEF5C5F243D}" srcOrd="0" destOrd="0" presId="urn:microsoft.com/office/officeart/2005/8/layout/chevron2"/>
    <dgm:cxn modelId="{A2214223-4149-4A76-9DE6-3D37F2D4AF78}" type="presOf" srcId="{8FB97FE6-A725-4999-966D-5EAE5E7C1707}" destId="{8537027E-9CEC-4447-82D6-F1FDB61FFFC2}" srcOrd="0" destOrd="0" presId="urn:microsoft.com/office/officeart/2005/8/layout/chevron2"/>
    <dgm:cxn modelId="{71BA2672-C270-496D-9180-34D754174330}" type="presOf" srcId="{D226D428-799F-4340-AABF-F52410061827}" destId="{8741A641-B156-4130-9999-8D473F241591}" srcOrd="0" destOrd="0" presId="urn:microsoft.com/office/officeart/2005/8/layout/chevron2"/>
    <dgm:cxn modelId="{E0D4511E-1B66-4137-A726-11AFD2ED4050}" srcId="{8F84FDC2-D26E-4AEB-A817-CE9B7C08AAD0}" destId="{CDABF46C-09E1-47F7-B6C9-8A18D30939B6}" srcOrd="0" destOrd="0" parTransId="{2402EC61-C2E4-4F21-991A-C6DB8497AC36}" sibTransId="{C62EABF5-597F-4921-8C6B-80BA4AF330B5}"/>
    <dgm:cxn modelId="{3699F2CA-5494-4291-A481-3990D4BDBA20}" srcId="{8F84FDC2-D26E-4AEB-A817-CE9B7C08AAD0}" destId="{C5701CAE-EB2E-453D-96A3-98729DBDA7FF}" srcOrd="2" destOrd="0" parTransId="{7DCA7D36-790E-41E7-9C0F-45F8C6BB89C2}" sibTransId="{5EFAA4F4-A5FC-4F5A-AEC1-EE5222153296}"/>
    <dgm:cxn modelId="{5BFA0085-B49B-40EC-9128-F705D6F60FB8}" type="presOf" srcId="{C5701CAE-EB2E-453D-96A3-98729DBDA7FF}" destId="{7EB48A7A-0310-4A45-A672-14413E9A9B5C}" srcOrd="0" destOrd="0" presId="urn:microsoft.com/office/officeart/2005/8/layout/chevron2"/>
    <dgm:cxn modelId="{DD871B07-E431-43DC-BCF5-6DF5CB32ED7A}" type="presParOf" srcId="{99DE771B-5746-4D59-ACB6-6D6F317E39A1}" destId="{7B54C3EF-1406-41E6-BA98-B6D1A1FA6ABA}" srcOrd="0" destOrd="0" presId="urn:microsoft.com/office/officeart/2005/8/layout/chevron2"/>
    <dgm:cxn modelId="{06E4B6FB-1217-414F-8288-E576F6180589}" type="presParOf" srcId="{7B54C3EF-1406-41E6-BA98-B6D1A1FA6ABA}" destId="{DD0F604D-02E8-4F4B-BFC9-310141436C63}" srcOrd="0" destOrd="0" presId="urn:microsoft.com/office/officeart/2005/8/layout/chevron2"/>
    <dgm:cxn modelId="{D16118C0-92DC-4D24-AC4C-44D0800C3551}" type="presParOf" srcId="{7B54C3EF-1406-41E6-BA98-B6D1A1FA6ABA}" destId="{933BEDF4-F04D-454E-92AB-A2D9B1D837A1}" srcOrd="1" destOrd="0" presId="urn:microsoft.com/office/officeart/2005/8/layout/chevron2"/>
    <dgm:cxn modelId="{7445F7DF-79AB-457C-9A6E-5B78D2A6C880}" type="presParOf" srcId="{99DE771B-5746-4D59-ACB6-6D6F317E39A1}" destId="{E89F8F88-8EFC-4BB5-AB17-A4C1768048A4}" srcOrd="1" destOrd="0" presId="urn:microsoft.com/office/officeart/2005/8/layout/chevron2"/>
    <dgm:cxn modelId="{FFA12092-3FA4-45C8-89CD-7A34FD385FE0}" type="presParOf" srcId="{99DE771B-5746-4D59-ACB6-6D6F317E39A1}" destId="{3FEEDEA5-7E4E-465D-9177-89C287F155EA}" srcOrd="2" destOrd="0" presId="urn:microsoft.com/office/officeart/2005/8/layout/chevron2"/>
    <dgm:cxn modelId="{BB4A5A7D-F1F3-43FD-8C2C-B64719EB9C57}" type="presParOf" srcId="{3FEEDEA5-7E4E-465D-9177-89C287F155EA}" destId="{60DBBFDE-E6D6-48A6-900A-4EEF5C5F243D}" srcOrd="0" destOrd="0" presId="urn:microsoft.com/office/officeart/2005/8/layout/chevron2"/>
    <dgm:cxn modelId="{6CE9CB9D-4263-438A-ACB0-F728A3542F91}" type="presParOf" srcId="{3FEEDEA5-7E4E-465D-9177-89C287F155EA}" destId="{8741A641-B156-4130-9999-8D473F241591}" srcOrd="1" destOrd="0" presId="urn:microsoft.com/office/officeart/2005/8/layout/chevron2"/>
    <dgm:cxn modelId="{37D16344-BA8C-47C7-95E0-3D987FE29509}" type="presParOf" srcId="{99DE771B-5746-4D59-ACB6-6D6F317E39A1}" destId="{BF0EA5BE-64D1-4D0E-B3CF-E1543CF4239A}" srcOrd="3" destOrd="0" presId="urn:microsoft.com/office/officeart/2005/8/layout/chevron2"/>
    <dgm:cxn modelId="{C74ECBA7-CF08-4ECC-B430-7C0CB0CFCF4F}" type="presParOf" srcId="{99DE771B-5746-4D59-ACB6-6D6F317E39A1}" destId="{AFD185EA-FF22-46A2-B654-ABA6E123BF7D}" srcOrd="4" destOrd="0" presId="urn:microsoft.com/office/officeart/2005/8/layout/chevron2"/>
    <dgm:cxn modelId="{38B8AFCA-E1F6-42F9-91BC-F4426E4DE403}" type="presParOf" srcId="{AFD185EA-FF22-46A2-B654-ABA6E123BF7D}" destId="{7EB48A7A-0310-4A45-A672-14413E9A9B5C}" srcOrd="0" destOrd="0" presId="urn:microsoft.com/office/officeart/2005/8/layout/chevron2"/>
    <dgm:cxn modelId="{986F7B25-652B-4B17-A381-77B4D78213D2}" type="presParOf" srcId="{AFD185EA-FF22-46A2-B654-ABA6E123BF7D}" destId="{8537027E-9CEC-4447-82D6-F1FDB61FFFC2}"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A87F49-B959-477E-8505-A9B1A7CC425B}"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ru-RU"/>
        </a:p>
      </dgm:t>
    </dgm:pt>
    <dgm:pt modelId="{5945308C-7ACC-4701-972A-CA58327A639B}">
      <dgm:prSet phldrT="[Текст]"/>
      <dgm:spPr/>
      <dgm:t>
        <a:bodyPr/>
        <a:lstStyle/>
        <a:p>
          <a:r>
            <a:rPr lang="az-Latn-AZ" b="1" i="1" dirty="0" smtClean="0">
              <a:solidFill>
                <a:schemeClr val="bg1"/>
              </a:solidFill>
              <a:latin typeface="Times New Roman" pitchFamily="18" charset="0"/>
              <a:cs typeface="Times New Roman" pitchFamily="18" charset="0"/>
            </a:rPr>
            <a:t>Daşınmaz  və daşınar əmlak obyektləri</a:t>
          </a:r>
          <a:endParaRPr lang="ru-RU" b="1" i="1" dirty="0">
            <a:solidFill>
              <a:schemeClr val="bg1"/>
            </a:solidFill>
            <a:latin typeface="Times New Roman" pitchFamily="18" charset="0"/>
            <a:cs typeface="Times New Roman" pitchFamily="18" charset="0"/>
          </a:endParaRPr>
        </a:p>
      </dgm:t>
    </dgm:pt>
    <dgm:pt modelId="{DE438EAA-19D5-4A80-841E-65BC089092DE}" type="parTrans" cxnId="{62CCFCB5-F653-436A-AD02-3D092AABC30E}">
      <dgm:prSet/>
      <dgm:spPr/>
      <dgm:t>
        <a:bodyPr/>
        <a:lstStyle/>
        <a:p>
          <a:endParaRPr lang="ru-RU"/>
        </a:p>
      </dgm:t>
    </dgm:pt>
    <dgm:pt modelId="{D0C284BA-B94A-44DF-AADE-FD4C5B0FE5D7}" type="sibTrans" cxnId="{62CCFCB5-F653-436A-AD02-3D092AABC30E}">
      <dgm:prSet/>
      <dgm:spPr>
        <a:solidFill>
          <a:srgbClr val="FF0000">
            <a:alpha val="90000"/>
          </a:srgbClr>
        </a:solidFill>
        <a:ln>
          <a:solidFill>
            <a:srgbClr val="FF0000">
              <a:alpha val="90000"/>
            </a:srgbClr>
          </a:solidFill>
        </a:ln>
      </dgm:spPr>
      <dgm:t>
        <a:bodyPr/>
        <a:lstStyle/>
        <a:p>
          <a:endParaRPr lang="ru-RU"/>
        </a:p>
      </dgm:t>
    </dgm:pt>
    <dgm:pt modelId="{1CCDC910-2CC1-41CF-9EAF-AF2F32FA2BF8}">
      <dgm:prSet phldrT="[Текст]"/>
      <dgm:spPr/>
      <dgm:t>
        <a:bodyPr/>
        <a:lstStyle/>
        <a:p>
          <a:r>
            <a:rPr lang="az-Latn-AZ" b="1" i="1" dirty="0" smtClean="0">
              <a:solidFill>
                <a:srgbClr val="0070C0"/>
              </a:solidFill>
              <a:latin typeface="Times New Roman" pitchFamily="18" charset="0"/>
              <a:cs typeface="Times New Roman" pitchFamily="18" charset="0"/>
            </a:rPr>
            <a:t>Qeyri  -maddi  aktivlər </a:t>
          </a:r>
          <a:endParaRPr lang="ru-RU" b="1" i="1" dirty="0">
            <a:solidFill>
              <a:srgbClr val="0070C0"/>
            </a:solidFill>
            <a:latin typeface="Times New Roman" pitchFamily="18" charset="0"/>
            <a:cs typeface="Times New Roman" pitchFamily="18" charset="0"/>
          </a:endParaRPr>
        </a:p>
      </dgm:t>
    </dgm:pt>
    <dgm:pt modelId="{2C950660-5053-4E4E-B87D-D9C2897BCAEA}" type="parTrans" cxnId="{EF26B35A-751C-48EE-888A-3D6AE798A748}">
      <dgm:prSet/>
      <dgm:spPr/>
      <dgm:t>
        <a:bodyPr/>
        <a:lstStyle/>
        <a:p>
          <a:endParaRPr lang="ru-RU"/>
        </a:p>
      </dgm:t>
    </dgm:pt>
    <dgm:pt modelId="{C2AD07C0-0474-476B-8284-F34348A87548}" type="sibTrans" cxnId="{EF26B35A-751C-48EE-888A-3D6AE798A748}">
      <dgm:prSet/>
      <dgm:spPr>
        <a:solidFill>
          <a:srgbClr val="FF0000">
            <a:alpha val="90000"/>
          </a:srgbClr>
        </a:solidFill>
      </dgm:spPr>
      <dgm:t>
        <a:bodyPr/>
        <a:lstStyle/>
        <a:p>
          <a:endParaRPr lang="ru-RU"/>
        </a:p>
      </dgm:t>
    </dgm:pt>
    <dgm:pt modelId="{8041A30D-DD25-45CE-9CC1-3658E902CC08}">
      <dgm:prSet phldrT="[Текст]"/>
      <dgm:spPr/>
      <dgm:t>
        <a:bodyPr/>
        <a:lstStyle/>
        <a:p>
          <a:r>
            <a:rPr lang="az-Latn-AZ" b="1" i="1" dirty="0" smtClean="0">
              <a:solidFill>
                <a:schemeClr val="bg1"/>
              </a:solidFill>
              <a:latin typeface="Times New Roman" pitchFamily="18" charset="0"/>
              <a:cs typeface="Times New Roman" pitchFamily="18" charset="0"/>
            </a:rPr>
            <a:t>Əmlak  üzərində  hüquqlar</a:t>
          </a:r>
          <a:endParaRPr lang="ru-RU" b="1" i="1" dirty="0">
            <a:solidFill>
              <a:schemeClr val="bg1"/>
            </a:solidFill>
            <a:latin typeface="Times New Roman" pitchFamily="18" charset="0"/>
            <a:cs typeface="Times New Roman" pitchFamily="18" charset="0"/>
          </a:endParaRPr>
        </a:p>
      </dgm:t>
    </dgm:pt>
    <dgm:pt modelId="{C873E76B-0A99-4CFE-8578-B6955A9638BE}" type="parTrans" cxnId="{A358A641-0481-463E-8D2B-87230424B1EB}">
      <dgm:prSet/>
      <dgm:spPr/>
      <dgm:t>
        <a:bodyPr/>
        <a:lstStyle/>
        <a:p>
          <a:endParaRPr lang="ru-RU"/>
        </a:p>
      </dgm:t>
    </dgm:pt>
    <dgm:pt modelId="{2471ECD6-D37C-4973-8A34-DBC03171605F}" type="sibTrans" cxnId="{A358A641-0481-463E-8D2B-87230424B1EB}">
      <dgm:prSet/>
      <dgm:spPr>
        <a:solidFill>
          <a:srgbClr val="FF0000">
            <a:alpha val="90000"/>
          </a:srgbClr>
        </a:solidFill>
      </dgm:spPr>
      <dgm:t>
        <a:bodyPr/>
        <a:lstStyle/>
        <a:p>
          <a:endParaRPr lang="ru-RU"/>
        </a:p>
      </dgm:t>
    </dgm:pt>
    <dgm:pt modelId="{A4BEDE21-81E4-4F4C-B35E-06B75F1D19B6}">
      <dgm:prSet/>
      <dgm:spPr/>
      <dgm:t>
        <a:bodyPr/>
        <a:lstStyle/>
        <a:p>
          <a:r>
            <a:rPr lang="az-Latn-AZ" b="1" i="1" dirty="0" smtClean="0">
              <a:solidFill>
                <a:srgbClr val="0070C0"/>
              </a:solidFill>
              <a:latin typeface="Times New Roman" pitchFamily="18" charset="0"/>
              <a:cs typeface="Times New Roman" pitchFamily="18" charset="0"/>
            </a:rPr>
            <a:t>Tələb  və  öhdəliklər</a:t>
          </a:r>
          <a:endParaRPr lang="ru-RU" b="1" i="1" dirty="0">
            <a:solidFill>
              <a:srgbClr val="0070C0"/>
            </a:solidFill>
            <a:latin typeface="Times New Roman" pitchFamily="18" charset="0"/>
            <a:cs typeface="Times New Roman" pitchFamily="18" charset="0"/>
          </a:endParaRPr>
        </a:p>
      </dgm:t>
    </dgm:pt>
    <dgm:pt modelId="{7C433407-A699-4F6E-A1E6-6057699F9FE6}" type="parTrans" cxnId="{29B83123-30AE-41E7-82B8-EEFEC883CCDC}">
      <dgm:prSet/>
      <dgm:spPr/>
      <dgm:t>
        <a:bodyPr/>
        <a:lstStyle/>
        <a:p>
          <a:endParaRPr lang="ru-RU"/>
        </a:p>
      </dgm:t>
    </dgm:pt>
    <dgm:pt modelId="{ABA84BF6-2039-4B54-AEB2-C6D20FB5DE48}" type="sibTrans" cxnId="{29B83123-30AE-41E7-82B8-EEFEC883CCDC}">
      <dgm:prSet/>
      <dgm:spPr>
        <a:solidFill>
          <a:srgbClr val="FF0000">
            <a:alpha val="90000"/>
          </a:srgbClr>
        </a:solidFill>
      </dgm:spPr>
      <dgm:t>
        <a:bodyPr/>
        <a:lstStyle/>
        <a:p>
          <a:endParaRPr lang="ru-RU"/>
        </a:p>
      </dgm:t>
    </dgm:pt>
    <dgm:pt modelId="{56778307-5DF0-4A96-B9B5-471F398D0B75}">
      <dgm:prSet/>
      <dgm:spPr/>
      <dgm:t>
        <a:bodyPr/>
        <a:lstStyle/>
        <a:p>
          <a:r>
            <a:rPr lang="az-Latn-AZ" b="1" i="1" dirty="0" smtClean="0">
              <a:latin typeface="Times New Roman" pitchFamily="18" charset="0"/>
              <a:cs typeface="Times New Roman" pitchFamily="18" charset="0"/>
            </a:rPr>
            <a:t>Iş, xidmət  və  informasiyalar</a:t>
          </a:r>
          <a:endParaRPr lang="ru-RU" b="1" i="1" dirty="0">
            <a:latin typeface="Times New Roman" pitchFamily="18" charset="0"/>
            <a:cs typeface="Times New Roman" pitchFamily="18" charset="0"/>
          </a:endParaRPr>
        </a:p>
      </dgm:t>
    </dgm:pt>
    <dgm:pt modelId="{4E73BDF4-CEDD-472C-A82E-01DE1D160786}" type="parTrans" cxnId="{1CA57B6F-8B87-4445-8278-9BCDFD15A7F6}">
      <dgm:prSet/>
      <dgm:spPr/>
      <dgm:t>
        <a:bodyPr/>
        <a:lstStyle/>
        <a:p>
          <a:endParaRPr lang="ru-RU"/>
        </a:p>
      </dgm:t>
    </dgm:pt>
    <dgm:pt modelId="{C303D2AA-309B-44A5-B317-82D289CAAB53}" type="sibTrans" cxnId="{1CA57B6F-8B87-4445-8278-9BCDFD15A7F6}">
      <dgm:prSet/>
      <dgm:spPr/>
      <dgm:t>
        <a:bodyPr/>
        <a:lstStyle/>
        <a:p>
          <a:endParaRPr lang="ru-RU"/>
        </a:p>
      </dgm:t>
    </dgm:pt>
    <dgm:pt modelId="{77D3F507-54B9-4B42-B747-DD32D1BE8E36}" type="pres">
      <dgm:prSet presAssocID="{D0A87F49-B959-477E-8505-A9B1A7CC425B}" presName="outerComposite" presStyleCnt="0">
        <dgm:presLayoutVars>
          <dgm:chMax val="5"/>
          <dgm:dir/>
          <dgm:resizeHandles val="exact"/>
        </dgm:presLayoutVars>
      </dgm:prSet>
      <dgm:spPr/>
      <dgm:t>
        <a:bodyPr/>
        <a:lstStyle/>
        <a:p>
          <a:endParaRPr lang="ru-RU"/>
        </a:p>
      </dgm:t>
    </dgm:pt>
    <dgm:pt modelId="{9DDB4412-B246-4914-B545-EAC9CB6D9F03}" type="pres">
      <dgm:prSet presAssocID="{D0A87F49-B959-477E-8505-A9B1A7CC425B}" presName="dummyMaxCanvas" presStyleCnt="0">
        <dgm:presLayoutVars/>
      </dgm:prSet>
      <dgm:spPr/>
    </dgm:pt>
    <dgm:pt modelId="{871356E6-6DB7-413F-AA68-5BA9313415AF}" type="pres">
      <dgm:prSet presAssocID="{D0A87F49-B959-477E-8505-A9B1A7CC425B}" presName="FiveNodes_1" presStyleLbl="node1" presStyleIdx="0" presStyleCnt="5">
        <dgm:presLayoutVars>
          <dgm:bulletEnabled val="1"/>
        </dgm:presLayoutVars>
      </dgm:prSet>
      <dgm:spPr/>
      <dgm:t>
        <a:bodyPr/>
        <a:lstStyle/>
        <a:p>
          <a:endParaRPr lang="ru-RU"/>
        </a:p>
      </dgm:t>
    </dgm:pt>
    <dgm:pt modelId="{2268DE0E-7B13-44D4-BBA8-40DF1B0230AF}" type="pres">
      <dgm:prSet presAssocID="{D0A87F49-B959-477E-8505-A9B1A7CC425B}" presName="FiveNodes_2" presStyleLbl="node1" presStyleIdx="1" presStyleCnt="5">
        <dgm:presLayoutVars>
          <dgm:bulletEnabled val="1"/>
        </dgm:presLayoutVars>
      </dgm:prSet>
      <dgm:spPr/>
      <dgm:t>
        <a:bodyPr/>
        <a:lstStyle/>
        <a:p>
          <a:endParaRPr lang="ru-RU"/>
        </a:p>
      </dgm:t>
    </dgm:pt>
    <dgm:pt modelId="{DC20579B-77C7-4E89-BA01-ECC599434A55}" type="pres">
      <dgm:prSet presAssocID="{D0A87F49-B959-477E-8505-A9B1A7CC425B}" presName="FiveNodes_3" presStyleLbl="node1" presStyleIdx="2" presStyleCnt="5">
        <dgm:presLayoutVars>
          <dgm:bulletEnabled val="1"/>
        </dgm:presLayoutVars>
      </dgm:prSet>
      <dgm:spPr/>
      <dgm:t>
        <a:bodyPr/>
        <a:lstStyle/>
        <a:p>
          <a:endParaRPr lang="ru-RU"/>
        </a:p>
      </dgm:t>
    </dgm:pt>
    <dgm:pt modelId="{3A813274-3E91-42DC-9693-0D40CD7426C0}" type="pres">
      <dgm:prSet presAssocID="{D0A87F49-B959-477E-8505-A9B1A7CC425B}" presName="FiveNodes_4" presStyleLbl="node1" presStyleIdx="3" presStyleCnt="5">
        <dgm:presLayoutVars>
          <dgm:bulletEnabled val="1"/>
        </dgm:presLayoutVars>
      </dgm:prSet>
      <dgm:spPr/>
      <dgm:t>
        <a:bodyPr/>
        <a:lstStyle/>
        <a:p>
          <a:endParaRPr lang="ru-RU"/>
        </a:p>
      </dgm:t>
    </dgm:pt>
    <dgm:pt modelId="{751438FE-6834-4FF4-992E-CFDB83456BBE}" type="pres">
      <dgm:prSet presAssocID="{D0A87F49-B959-477E-8505-A9B1A7CC425B}" presName="FiveNodes_5" presStyleLbl="node1" presStyleIdx="4" presStyleCnt="5">
        <dgm:presLayoutVars>
          <dgm:bulletEnabled val="1"/>
        </dgm:presLayoutVars>
      </dgm:prSet>
      <dgm:spPr/>
      <dgm:t>
        <a:bodyPr/>
        <a:lstStyle/>
        <a:p>
          <a:endParaRPr lang="ru-RU"/>
        </a:p>
      </dgm:t>
    </dgm:pt>
    <dgm:pt modelId="{CA5D4CA2-B495-4E59-8747-9FD6115C02D2}" type="pres">
      <dgm:prSet presAssocID="{D0A87F49-B959-477E-8505-A9B1A7CC425B}" presName="FiveConn_1-2" presStyleLbl="fgAccFollowNode1" presStyleIdx="0" presStyleCnt="4">
        <dgm:presLayoutVars>
          <dgm:bulletEnabled val="1"/>
        </dgm:presLayoutVars>
      </dgm:prSet>
      <dgm:spPr/>
      <dgm:t>
        <a:bodyPr/>
        <a:lstStyle/>
        <a:p>
          <a:endParaRPr lang="ru-RU"/>
        </a:p>
      </dgm:t>
    </dgm:pt>
    <dgm:pt modelId="{7C140C82-97E0-468D-9819-E81AB492BFC6}" type="pres">
      <dgm:prSet presAssocID="{D0A87F49-B959-477E-8505-A9B1A7CC425B}" presName="FiveConn_2-3" presStyleLbl="fgAccFollowNode1" presStyleIdx="1" presStyleCnt="4">
        <dgm:presLayoutVars>
          <dgm:bulletEnabled val="1"/>
        </dgm:presLayoutVars>
      </dgm:prSet>
      <dgm:spPr/>
      <dgm:t>
        <a:bodyPr/>
        <a:lstStyle/>
        <a:p>
          <a:endParaRPr lang="ru-RU"/>
        </a:p>
      </dgm:t>
    </dgm:pt>
    <dgm:pt modelId="{EA4C4105-7FEA-4D2F-9D2A-22ACA91840EB}" type="pres">
      <dgm:prSet presAssocID="{D0A87F49-B959-477E-8505-A9B1A7CC425B}" presName="FiveConn_3-4" presStyleLbl="fgAccFollowNode1" presStyleIdx="2" presStyleCnt="4">
        <dgm:presLayoutVars>
          <dgm:bulletEnabled val="1"/>
        </dgm:presLayoutVars>
      </dgm:prSet>
      <dgm:spPr/>
      <dgm:t>
        <a:bodyPr/>
        <a:lstStyle/>
        <a:p>
          <a:endParaRPr lang="ru-RU"/>
        </a:p>
      </dgm:t>
    </dgm:pt>
    <dgm:pt modelId="{4DE646D8-6AD4-4EB8-A825-EB7E669B5F07}" type="pres">
      <dgm:prSet presAssocID="{D0A87F49-B959-477E-8505-A9B1A7CC425B}" presName="FiveConn_4-5" presStyleLbl="fgAccFollowNode1" presStyleIdx="3" presStyleCnt="4">
        <dgm:presLayoutVars>
          <dgm:bulletEnabled val="1"/>
        </dgm:presLayoutVars>
      </dgm:prSet>
      <dgm:spPr/>
      <dgm:t>
        <a:bodyPr/>
        <a:lstStyle/>
        <a:p>
          <a:endParaRPr lang="ru-RU"/>
        </a:p>
      </dgm:t>
    </dgm:pt>
    <dgm:pt modelId="{690D87A4-DFFE-40D2-A7AC-71BB2210711C}" type="pres">
      <dgm:prSet presAssocID="{D0A87F49-B959-477E-8505-A9B1A7CC425B}" presName="FiveNodes_1_text" presStyleLbl="node1" presStyleIdx="4" presStyleCnt="5">
        <dgm:presLayoutVars>
          <dgm:bulletEnabled val="1"/>
        </dgm:presLayoutVars>
      </dgm:prSet>
      <dgm:spPr/>
      <dgm:t>
        <a:bodyPr/>
        <a:lstStyle/>
        <a:p>
          <a:endParaRPr lang="ru-RU"/>
        </a:p>
      </dgm:t>
    </dgm:pt>
    <dgm:pt modelId="{A1DC2153-F382-4244-AE46-9FE2C9B6A49C}" type="pres">
      <dgm:prSet presAssocID="{D0A87F49-B959-477E-8505-A9B1A7CC425B}" presName="FiveNodes_2_text" presStyleLbl="node1" presStyleIdx="4" presStyleCnt="5">
        <dgm:presLayoutVars>
          <dgm:bulletEnabled val="1"/>
        </dgm:presLayoutVars>
      </dgm:prSet>
      <dgm:spPr/>
      <dgm:t>
        <a:bodyPr/>
        <a:lstStyle/>
        <a:p>
          <a:endParaRPr lang="ru-RU"/>
        </a:p>
      </dgm:t>
    </dgm:pt>
    <dgm:pt modelId="{E9AA48F0-5EF3-4CC3-A0A1-24C8839B64B7}" type="pres">
      <dgm:prSet presAssocID="{D0A87F49-B959-477E-8505-A9B1A7CC425B}" presName="FiveNodes_3_text" presStyleLbl="node1" presStyleIdx="4" presStyleCnt="5">
        <dgm:presLayoutVars>
          <dgm:bulletEnabled val="1"/>
        </dgm:presLayoutVars>
      </dgm:prSet>
      <dgm:spPr/>
      <dgm:t>
        <a:bodyPr/>
        <a:lstStyle/>
        <a:p>
          <a:endParaRPr lang="ru-RU"/>
        </a:p>
      </dgm:t>
    </dgm:pt>
    <dgm:pt modelId="{3803A769-94A9-4F90-BE02-8E5B9D0E1E6D}" type="pres">
      <dgm:prSet presAssocID="{D0A87F49-B959-477E-8505-A9B1A7CC425B}" presName="FiveNodes_4_text" presStyleLbl="node1" presStyleIdx="4" presStyleCnt="5">
        <dgm:presLayoutVars>
          <dgm:bulletEnabled val="1"/>
        </dgm:presLayoutVars>
      </dgm:prSet>
      <dgm:spPr/>
      <dgm:t>
        <a:bodyPr/>
        <a:lstStyle/>
        <a:p>
          <a:endParaRPr lang="ru-RU"/>
        </a:p>
      </dgm:t>
    </dgm:pt>
    <dgm:pt modelId="{E1B35095-578F-4569-B300-0E08000AD70E}" type="pres">
      <dgm:prSet presAssocID="{D0A87F49-B959-477E-8505-A9B1A7CC425B}" presName="FiveNodes_5_text" presStyleLbl="node1" presStyleIdx="4" presStyleCnt="5">
        <dgm:presLayoutVars>
          <dgm:bulletEnabled val="1"/>
        </dgm:presLayoutVars>
      </dgm:prSet>
      <dgm:spPr/>
      <dgm:t>
        <a:bodyPr/>
        <a:lstStyle/>
        <a:p>
          <a:endParaRPr lang="ru-RU"/>
        </a:p>
      </dgm:t>
    </dgm:pt>
  </dgm:ptLst>
  <dgm:cxnLst>
    <dgm:cxn modelId="{1CA57B6F-8B87-4445-8278-9BCDFD15A7F6}" srcId="{D0A87F49-B959-477E-8505-A9B1A7CC425B}" destId="{56778307-5DF0-4A96-B9B5-471F398D0B75}" srcOrd="4" destOrd="0" parTransId="{4E73BDF4-CEDD-472C-A82E-01DE1D160786}" sibTransId="{C303D2AA-309B-44A5-B317-82D289CAAB53}"/>
    <dgm:cxn modelId="{29B83123-30AE-41E7-82B8-EEFEC883CCDC}" srcId="{D0A87F49-B959-477E-8505-A9B1A7CC425B}" destId="{A4BEDE21-81E4-4F4C-B35E-06B75F1D19B6}" srcOrd="3" destOrd="0" parTransId="{7C433407-A699-4F6E-A1E6-6057699F9FE6}" sibTransId="{ABA84BF6-2039-4B54-AEB2-C6D20FB5DE48}"/>
    <dgm:cxn modelId="{1A50403C-7959-404C-BB54-EA1A194C3CF3}" type="presOf" srcId="{56778307-5DF0-4A96-B9B5-471F398D0B75}" destId="{751438FE-6834-4FF4-992E-CFDB83456BBE}" srcOrd="0" destOrd="0" presId="urn:microsoft.com/office/officeart/2005/8/layout/vProcess5"/>
    <dgm:cxn modelId="{9A4A16FD-7618-4CA8-BB59-9344A32BFE4E}" type="presOf" srcId="{C2AD07C0-0474-476B-8284-F34348A87548}" destId="{7C140C82-97E0-468D-9819-E81AB492BFC6}" srcOrd="0" destOrd="0" presId="urn:microsoft.com/office/officeart/2005/8/layout/vProcess5"/>
    <dgm:cxn modelId="{62CCFCB5-F653-436A-AD02-3D092AABC30E}" srcId="{D0A87F49-B959-477E-8505-A9B1A7CC425B}" destId="{5945308C-7ACC-4701-972A-CA58327A639B}" srcOrd="0" destOrd="0" parTransId="{DE438EAA-19D5-4A80-841E-65BC089092DE}" sibTransId="{D0C284BA-B94A-44DF-AADE-FD4C5B0FE5D7}"/>
    <dgm:cxn modelId="{A5F4056C-CBA5-4838-988E-9F611815D34F}" type="presOf" srcId="{A4BEDE21-81E4-4F4C-B35E-06B75F1D19B6}" destId="{3A813274-3E91-42DC-9693-0D40CD7426C0}" srcOrd="0" destOrd="0" presId="urn:microsoft.com/office/officeart/2005/8/layout/vProcess5"/>
    <dgm:cxn modelId="{C4DDF71D-C760-48E2-ABB9-B902C196D266}" type="presOf" srcId="{2471ECD6-D37C-4973-8A34-DBC03171605F}" destId="{EA4C4105-7FEA-4D2F-9D2A-22ACA91840EB}" srcOrd="0" destOrd="0" presId="urn:microsoft.com/office/officeart/2005/8/layout/vProcess5"/>
    <dgm:cxn modelId="{40C0E558-2864-471A-BFBB-C2E8B2B68881}" type="presOf" srcId="{D0A87F49-B959-477E-8505-A9B1A7CC425B}" destId="{77D3F507-54B9-4B42-B747-DD32D1BE8E36}" srcOrd="0" destOrd="0" presId="urn:microsoft.com/office/officeart/2005/8/layout/vProcess5"/>
    <dgm:cxn modelId="{557ED469-75E9-473E-8C29-698E60D641A3}" type="presOf" srcId="{5945308C-7ACC-4701-972A-CA58327A639B}" destId="{690D87A4-DFFE-40D2-A7AC-71BB2210711C}" srcOrd="1" destOrd="0" presId="urn:microsoft.com/office/officeart/2005/8/layout/vProcess5"/>
    <dgm:cxn modelId="{47FCB54B-6145-4C7D-92B7-A0966BC57384}" type="presOf" srcId="{56778307-5DF0-4A96-B9B5-471F398D0B75}" destId="{E1B35095-578F-4569-B300-0E08000AD70E}" srcOrd="1" destOrd="0" presId="urn:microsoft.com/office/officeart/2005/8/layout/vProcess5"/>
    <dgm:cxn modelId="{B5A3F10D-02D7-493E-B300-15DE20796404}" type="presOf" srcId="{8041A30D-DD25-45CE-9CC1-3658E902CC08}" destId="{DC20579B-77C7-4E89-BA01-ECC599434A55}" srcOrd="0" destOrd="0" presId="urn:microsoft.com/office/officeart/2005/8/layout/vProcess5"/>
    <dgm:cxn modelId="{5C13C3D8-E1F1-498A-BFF9-6B95D4D4FF30}" type="presOf" srcId="{A4BEDE21-81E4-4F4C-B35E-06B75F1D19B6}" destId="{3803A769-94A9-4F90-BE02-8E5B9D0E1E6D}" srcOrd="1" destOrd="0" presId="urn:microsoft.com/office/officeart/2005/8/layout/vProcess5"/>
    <dgm:cxn modelId="{A358A641-0481-463E-8D2B-87230424B1EB}" srcId="{D0A87F49-B959-477E-8505-A9B1A7CC425B}" destId="{8041A30D-DD25-45CE-9CC1-3658E902CC08}" srcOrd="2" destOrd="0" parTransId="{C873E76B-0A99-4CFE-8578-B6955A9638BE}" sibTransId="{2471ECD6-D37C-4973-8A34-DBC03171605F}"/>
    <dgm:cxn modelId="{1F71DC8A-BF9E-4528-AD35-742F877995A0}" type="presOf" srcId="{8041A30D-DD25-45CE-9CC1-3658E902CC08}" destId="{E9AA48F0-5EF3-4CC3-A0A1-24C8839B64B7}" srcOrd="1" destOrd="0" presId="urn:microsoft.com/office/officeart/2005/8/layout/vProcess5"/>
    <dgm:cxn modelId="{3D6DBB48-ABD4-45E4-9DB5-4272F0D9598C}" type="presOf" srcId="{1CCDC910-2CC1-41CF-9EAF-AF2F32FA2BF8}" destId="{2268DE0E-7B13-44D4-BBA8-40DF1B0230AF}" srcOrd="0" destOrd="0" presId="urn:microsoft.com/office/officeart/2005/8/layout/vProcess5"/>
    <dgm:cxn modelId="{F02480AE-E6CD-41D3-AD77-29E94F0BAE54}" type="presOf" srcId="{1CCDC910-2CC1-41CF-9EAF-AF2F32FA2BF8}" destId="{A1DC2153-F382-4244-AE46-9FE2C9B6A49C}" srcOrd="1" destOrd="0" presId="urn:microsoft.com/office/officeart/2005/8/layout/vProcess5"/>
    <dgm:cxn modelId="{4D03442C-B474-4913-BE8E-584EBBC9EBE5}" type="presOf" srcId="{D0C284BA-B94A-44DF-AADE-FD4C5B0FE5D7}" destId="{CA5D4CA2-B495-4E59-8747-9FD6115C02D2}" srcOrd="0" destOrd="0" presId="urn:microsoft.com/office/officeart/2005/8/layout/vProcess5"/>
    <dgm:cxn modelId="{EF26B35A-751C-48EE-888A-3D6AE798A748}" srcId="{D0A87F49-B959-477E-8505-A9B1A7CC425B}" destId="{1CCDC910-2CC1-41CF-9EAF-AF2F32FA2BF8}" srcOrd="1" destOrd="0" parTransId="{2C950660-5053-4E4E-B87D-D9C2897BCAEA}" sibTransId="{C2AD07C0-0474-476B-8284-F34348A87548}"/>
    <dgm:cxn modelId="{F5314EED-E6DE-4254-9E89-C433FA5741D7}" type="presOf" srcId="{5945308C-7ACC-4701-972A-CA58327A639B}" destId="{871356E6-6DB7-413F-AA68-5BA9313415AF}" srcOrd="0" destOrd="0" presId="urn:microsoft.com/office/officeart/2005/8/layout/vProcess5"/>
    <dgm:cxn modelId="{12B2E794-084D-44D8-A771-2EFFBC19AD03}" type="presOf" srcId="{ABA84BF6-2039-4B54-AEB2-C6D20FB5DE48}" destId="{4DE646D8-6AD4-4EB8-A825-EB7E669B5F07}" srcOrd="0" destOrd="0" presId="urn:microsoft.com/office/officeart/2005/8/layout/vProcess5"/>
    <dgm:cxn modelId="{26D60B7C-A6C5-4746-B320-64FE4CCB847A}" type="presParOf" srcId="{77D3F507-54B9-4B42-B747-DD32D1BE8E36}" destId="{9DDB4412-B246-4914-B545-EAC9CB6D9F03}" srcOrd="0" destOrd="0" presId="urn:microsoft.com/office/officeart/2005/8/layout/vProcess5"/>
    <dgm:cxn modelId="{976F1925-8E48-4E48-8075-B8D87CB2F327}" type="presParOf" srcId="{77D3F507-54B9-4B42-B747-DD32D1BE8E36}" destId="{871356E6-6DB7-413F-AA68-5BA9313415AF}" srcOrd="1" destOrd="0" presId="urn:microsoft.com/office/officeart/2005/8/layout/vProcess5"/>
    <dgm:cxn modelId="{35623672-E0A0-42B3-BB0E-835E1BBB638D}" type="presParOf" srcId="{77D3F507-54B9-4B42-B747-DD32D1BE8E36}" destId="{2268DE0E-7B13-44D4-BBA8-40DF1B0230AF}" srcOrd="2" destOrd="0" presId="urn:microsoft.com/office/officeart/2005/8/layout/vProcess5"/>
    <dgm:cxn modelId="{E008E147-7214-4174-B666-070A743D88B8}" type="presParOf" srcId="{77D3F507-54B9-4B42-B747-DD32D1BE8E36}" destId="{DC20579B-77C7-4E89-BA01-ECC599434A55}" srcOrd="3" destOrd="0" presId="urn:microsoft.com/office/officeart/2005/8/layout/vProcess5"/>
    <dgm:cxn modelId="{1FA02610-1175-4554-9D15-C38257F74E9A}" type="presParOf" srcId="{77D3F507-54B9-4B42-B747-DD32D1BE8E36}" destId="{3A813274-3E91-42DC-9693-0D40CD7426C0}" srcOrd="4" destOrd="0" presId="urn:microsoft.com/office/officeart/2005/8/layout/vProcess5"/>
    <dgm:cxn modelId="{F4928561-9CC8-4A00-AE2F-A3E749D006F8}" type="presParOf" srcId="{77D3F507-54B9-4B42-B747-DD32D1BE8E36}" destId="{751438FE-6834-4FF4-992E-CFDB83456BBE}" srcOrd="5" destOrd="0" presId="urn:microsoft.com/office/officeart/2005/8/layout/vProcess5"/>
    <dgm:cxn modelId="{EEC797CA-10FD-4B80-9E35-C2CEFEDF9DC0}" type="presParOf" srcId="{77D3F507-54B9-4B42-B747-DD32D1BE8E36}" destId="{CA5D4CA2-B495-4E59-8747-9FD6115C02D2}" srcOrd="6" destOrd="0" presId="urn:microsoft.com/office/officeart/2005/8/layout/vProcess5"/>
    <dgm:cxn modelId="{AA57E94D-CD0D-44C7-81EC-D578402B7004}" type="presParOf" srcId="{77D3F507-54B9-4B42-B747-DD32D1BE8E36}" destId="{7C140C82-97E0-468D-9819-E81AB492BFC6}" srcOrd="7" destOrd="0" presId="urn:microsoft.com/office/officeart/2005/8/layout/vProcess5"/>
    <dgm:cxn modelId="{92630739-9768-442A-A21B-CE6FCCA64700}" type="presParOf" srcId="{77D3F507-54B9-4B42-B747-DD32D1BE8E36}" destId="{EA4C4105-7FEA-4D2F-9D2A-22ACA91840EB}" srcOrd="8" destOrd="0" presId="urn:microsoft.com/office/officeart/2005/8/layout/vProcess5"/>
    <dgm:cxn modelId="{4A8A440D-001D-4547-8AE3-F7471A78B192}" type="presParOf" srcId="{77D3F507-54B9-4B42-B747-DD32D1BE8E36}" destId="{4DE646D8-6AD4-4EB8-A825-EB7E669B5F07}" srcOrd="9" destOrd="0" presId="urn:microsoft.com/office/officeart/2005/8/layout/vProcess5"/>
    <dgm:cxn modelId="{DA3F5D36-2E6A-4E77-B7DF-0E1B57490A50}" type="presParOf" srcId="{77D3F507-54B9-4B42-B747-DD32D1BE8E36}" destId="{690D87A4-DFFE-40D2-A7AC-71BB2210711C}" srcOrd="10" destOrd="0" presId="urn:microsoft.com/office/officeart/2005/8/layout/vProcess5"/>
    <dgm:cxn modelId="{02B82D82-64F3-4455-B196-195A13121074}" type="presParOf" srcId="{77D3F507-54B9-4B42-B747-DD32D1BE8E36}" destId="{A1DC2153-F382-4244-AE46-9FE2C9B6A49C}" srcOrd="11" destOrd="0" presId="urn:microsoft.com/office/officeart/2005/8/layout/vProcess5"/>
    <dgm:cxn modelId="{9CA40E04-61DB-4E3C-9929-3DE089E1D791}" type="presParOf" srcId="{77D3F507-54B9-4B42-B747-DD32D1BE8E36}" destId="{E9AA48F0-5EF3-4CC3-A0A1-24C8839B64B7}" srcOrd="12" destOrd="0" presId="urn:microsoft.com/office/officeart/2005/8/layout/vProcess5"/>
    <dgm:cxn modelId="{D12234CF-CD63-4EE4-B5DC-A5C469878447}" type="presParOf" srcId="{77D3F507-54B9-4B42-B747-DD32D1BE8E36}" destId="{3803A769-94A9-4F90-BE02-8E5B9D0E1E6D}" srcOrd="13" destOrd="0" presId="urn:microsoft.com/office/officeart/2005/8/layout/vProcess5"/>
    <dgm:cxn modelId="{2011CB4F-8962-4522-99AD-DE3336F4EC9F}" type="presParOf" srcId="{77D3F507-54B9-4B42-B747-DD32D1BE8E36}" destId="{E1B35095-578F-4569-B300-0E08000AD70E}" srcOrd="14" destOrd="0" presId="urn:microsoft.com/office/officeart/2005/8/layout/vProcess5"/>
  </dgm:cxnLst>
  <dgm:bg>
    <a:solidFill>
      <a:srgbClr val="FFFF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570035-9091-4D5A-8E5D-DA34EF61D2DB}"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ru-RU"/>
        </a:p>
      </dgm:t>
    </dgm:pt>
    <dgm:pt modelId="{B47D9EEF-815D-45D8-96A0-6287D7DD5BD7}">
      <dgm:prSet phldrT="[Текст]" custT="1"/>
      <dgm:spPr>
        <a:solidFill>
          <a:srgbClr val="FFC000"/>
        </a:solidFill>
      </dgm:spPr>
      <dgm:t>
        <a:bodyPr/>
        <a:lstStyle/>
        <a:p>
          <a:r>
            <a:rPr lang="az-Latn-AZ" sz="2800" b="1" i="1" dirty="0" smtClean="0">
              <a:solidFill>
                <a:srgbClr val="FF0000"/>
              </a:solidFill>
              <a:latin typeface="Times New Roman" pitchFamily="18" charset="0"/>
              <a:cs typeface="Times New Roman" pitchFamily="18" charset="0"/>
            </a:rPr>
            <a:t>Sifarişçi  və  qiymətləndirici  arasında  bağlanan müqavilə</a:t>
          </a:r>
          <a:endParaRPr lang="ru-RU" sz="2800" b="1" i="1" dirty="0">
            <a:solidFill>
              <a:srgbClr val="FF0000"/>
            </a:solidFill>
            <a:latin typeface="Times New Roman" pitchFamily="18" charset="0"/>
            <a:cs typeface="Times New Roman" pitchFamily="18" charset="0"/>
          </a:endParaRPr>
        </a:p>
      </dgm:t>
    </dgm:pt>
    <dgm:pt modelId="{813C55CA-41F9-4A62-80F6-37059A705E1C}" type="parTrans" cxnId="{B6DC4B38-A7FB-475B-8DD5-FA09026C8544}">
      <dgm:prSet/>
      <dgm:spPr/>
      <dgm:t>
        <a:bodyPr/>
        <a:lstStyle/>
        <a:p>
          <a:endParaRPr lang="ru-RU"/>
        </a:p>
      </dgm:t>
    </dgm:pt>
    <dgm:pt modelId="{9B92113D-FD05-483F-892D-CFDD6FD4698E}" type="sibTrans" cxnId="{B6DC4B38-A7FB-475B-8DD5-FA09026C8544}">
      <dgm:prSet/>
      <dgm:spPr/>
      <dgm:t>
        <a:bodyPr/>
        <a:lstStyle/>
        <a:p>
          <a:endParaRPr lang="ru-RU"/>
        </a:p>
      </dgm:t>
    </dgm:pt>
    <dgm:pt modelId="{52633AC5-7DDA-4184-B15E-6FB2BEC17495}">
      <dgm:prSet phldrT="[Текст]"/>
      <dgm:spPr>
        <a:solidFill>
          <a:srgbClr val="92D050"/>
        </a:solidFill>
      </dgm:spPr>
      <dgm:t>
        <a:bodyPr/>
        <a:lstStyle/>
        <a:p>
          <a:r>
            <a:rPr lang="az-Latn-AZ" b="1" i="1" dirty="0" smtClean="0">
              <a:solidFill>
                <a:srgbClr val="002060"/>
              </a:solidFill>
              <a:latin typeface="Times New Roman" pitchFamily="18" charset="0"/>
              <a:cs typeface="Times New Roman" pitchFamily="18" charset="0"/>
            </a:rPr>
            <a:t>Məhkəmənin  ekspertiza  və  təkrar  ekspertiza  haqqındakı  qərarı</a:t>
          </a:r>
          <a:endParaRPr lang="ru-RU" b="1" i="1" dirty="0">
            <a:solidFill>
              <a:srgbClr val="002060"/>
            </a:solidFill>
            <a:latin typeface="Times New Roman" pitchFamily="18" charset="0"/>
            <a:cs typeface="Times New Roman" pitchFamily="18" charset="0"/>
          </a:endParaRPr>
        </a:p>
      </dgm:t>
    </dgm:pt>
    <dgm:pt modelId="{9CED1855-9C9C-46F3-AC77-053FB1FF6155}" type="parTrans" cxnId="{8780FF3C-AC6B-47F7-9AA3-5E1E8B06B289}">
      <dgm:prSet/>
      <dgm:spPr/>
      <dgm:t>
        <a:bodyPr/>
        <a:lstStyle/>
        <a:p>
          <a:endParaRPr lang="ru-RU"/>
        </a:p>
      </dgm:t>
    </dgm:pt>
    <dgm:pt modelId="{FDF908DB-693E-40F3-B1CC-33BC35A86D6A}" type="sibTrans" cxnId="{8780FF3C-AC6B-47F7-9AA3-5E1E8B06B289}">
      <dgm:prSet/>
      <dgm:spPr/>
      <dgm:t>
        <a:bodyPr/>
        <a:lstStyle/>
        <a:p>
          <a:endParaRPr lang="ru-RU"/>
        </a:p>
      </dgm:t>
    </dgm:pt>
    <dgm:pt modelId="{C5E819D1-009D-4747-8775-4D1001CB40EC}" type="pres">
      <dgm:prSet presAssocID="{4E570035-9091-4D5A-8E5D-DA34EF61D2DB}" presName="diagram" presStyleCnt="0">
        <dgm:presLayoutVars>
          <dgm:dir/>
          <dgm:resizeHandles val="exact"/>
        </dgm:presLayoutVars>
      </dgm:prSet>
      <dgm:spPr/>
      <dgm:t>
        <a:bodyPr/>
        <a:lstStyle/>
        <a:p>
          <a:endParaRPr lang="ru-RU"/>
        </a:p>
      </dgm:t>
    </dgm:pt>
    <dgm:pt modelId="{132E70B5-DD17-4D15-8250-FDA5D78CCB1B}" type="pres">
      <dgm:prSet presAssocID="{B47D9EEF-815D-45D8-96A0-6287D7DD5BD7}" presName="arrow" presStyleLbl="node1" presStyleIdx="0" presStyleCnt="2">
        <dgm:presLayoutVars>
          <dgm:bulletEnabled val="1"/>
        </dgm:presLayoutVars>
      </dgm:prSet>
      <dgm:spPr/>
      <dgm:t>
        <a:bodyPr/>
        <a:lstStyle/>
        <a:p>
          <a:endParaRPr lang="ru-RU"/>
        </a:p>
      </dgm:t>
    </dgm:pt>
    <dgm:pt modelId="{AE95FF92-7FCB-4A5A-A1BA-E4E418A030D2}" type="pres">
      <dgm:prSet presAssocID="{52633AC5-7DDA-4184-B15E-6FB2BEC17495}" presName="arrow" presStyleLbl="node1" presStyleIdx="1" presStyleCnt="2">
        <dgm:presLayoutVars>
          <dgm:bulletEnabled val="1"/>
        </dgm:presLayoutVars>
      </dgm:prSet>
      <dgm:spPr/>
      <dgm:t>
        <a:bodyPr/>
        <a:lstStyle/>
        <a:p>
          <a:endParaRPr lang="ru-RU"/>
        </a:p>
      </dgm:t>
    </dgm:pt>
  </dgm:ptLst>
  <dgm:cxnLst>
    <dgm:cxn modelId="{789A6FF1-9839-48F1-ABD4-3338BF83190D}" type="presOf" srcId="{B47D9EEF-815D-45D8-96A0-6287D7DD5BD7}" destId="{132E70B5-DD17-4D15-8250-FDA5D78CCB1B}" srcOrd="0" destOrd="0" presId="urn:microsoft.com/office/officeart/2005/8/layout/arrow5"/>
    <dgm:cxn modelId="{8780FF3C-AC6B-47F7-9AA3-5E1E8B06B289}" srcId="{4E570035-9091-4D5A-8E5D-DA34EF61D2DB}" destId="{52633AC5-7DDA-4184-B15E-6FB2BEC17495}" srcOrd="1" destOrd="0" parTransId="{9CED1855-9C9C-46F3-AC77-053FB1FF6155}" sibTransId="{FDF908DB-693E-40F3-B1CC-33BC35A86D6A}"/>
    <dgm:cxn modelId="{00D86F07-796D-401D-86F2-2F1B2E8FC4F2}" type="presOf" srcId="{52633AC5-7DDA-4184-B15E-6FB2BEC17495}" destId="{AE95FF92-7FCB-4A5A-A1BA-E4E418A030D2}" srcOrd="0" destOrd="0" presId="urn:microsoft.com/office/officeart/2005/8/layout/arrow5"/>
    <dgm:cxn modelId="{597DDCDB-8D86-48C0-BD52-C7DFE5D1E2E5}" type="presOf" srcId="{4E570035-9091-4D5A-8E5D-DA34EF61D2DB}" destId="{C5E819D1-009D-4747-8775-4D1001CB40EC}" srcOrd="0" destOrd="0" presId="urn:microsoft.com/office/officeart/2005/8/layout/arrow5"/>
    <dgm:cxn modelId="{B6DC4B38-A7FB-475B-8DD5-FA09026C8544}" srcId="{4E570035-9091-4D5A-8E5D-DA34EF61D2DB}" destId="{B47D9EEF-815D-45D8-96A0-6287D7DD5BD7}" srcOrd="0" destOrd="0" parTransId="{813C55CA-41F9-4A62-80F6-37059A705E1C}" sibTransId="{9B92113D-FD05-483F-892D-CFDD6FD4698E}"/>
    <dgm:cxn modelId="{6EEF4D74-E3D1-457C-A22B-C33A1E07AE3F}" type="presParOf" srcId="{C5E819D1-009D-4747-8775-4D1001CB40EC}" destId="{132E70B5-DD17-4D15-8250-FDA5D78CCB1B}" srcOrd="0" destOrd="0" presId="urn:microsoft.com/office/officeart/2005/8/layout/arrow5"/>
    <dgm:cxn modelId="{A1A80580-A4B9-4679-907C-1A15E7E8190E}" type="presParOf" srcId="{C5E819D1-009D-4747-8775-4D1001CB40EC}" destId="{AE95FF92-7FCB-4A5A-A1BA-E4E418A030D2}" srcOrd="1" destOrd="0" presId="urn:microsoft.com/office/officeart/2005/8/layout/arrow5"/>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4B00E-A239-4265-99CC-06B2A03AF3BF}">
      <dsp:nvSpPr>
        <dsp:cNvPr id="0" name=""/>
        <dsp:cNvSpPr/>
      </dsp:nvSpPr>
      <dsp:spPr>
        <a:xfrm>
          <a:off x="1606771" y="360032"/>
          <a:ext cx="1944243" cy="97212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az-Latn-AZ" sz="3500" b="1" i="1" kern="1200" dirty="0" smtClean="0">
              <a:solidFill>
                <a:srgbClr val="FF0000"/>
              </a:solidFill>
              <a:latin typeface="Times New Roman" pitchFamily="18" charset="0"/>
              <a:cs typeface="Times New Roman" pitchFamily="18" charset="0"/>
            </a:rPr>
            <a:t>ƏMLAK</a:t>
          </a:r>
          <a:endParaRPr lang="ru-RU" sz="3500" b="1" i="1" kern="1200" dirty="0">
            <a:solidFill>
              <a:srgbClr val="FF0000"/>
            </a:solidFill>
            <a:latin typeface="Times New Roman" pitchFamily="18" charset="0"/>
            <a:cs typeface="Times New Roman" pitchFamily="18" charset="0"/>
          </a:endParaRPr>
        </a:p>
      </dsp:txBody>
      <dsp:txXfrm>
        <a:off x="1635243" y="388504"/>
        <a:ext cx="1887299" cy="915177"/>
      </dsp:txXfrm>
    </dsp:sp>
    <dsp:sp modelId="{DA7F1D83-2924-485D-84FD-EE2B57615055}">
      <dsp:nvSpPr>
        <dsp:cNvPr id="0" name=""/>
        <dsp:cNvSpPr/>
      </dsp:nvSpPr>
      <dsp:spPr>
        <a:xfrm rot="3579059">
          <a:off x="2874978" y="2048106"/>
          <a:ext cx="1014601" cy="340242"/>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a:off x="2977051" y="2116154"/>
        <a:ext cx="810455" cy="204146"/>
      </dsp:txXfrm>
    </dsp:sp>
    <dsp:sp modelId="{087CB742-8105-488D-A549-814A986F3C0A}">
      <dsp:nvSpPr>
        <dsp:cNvPr id="0" name=""/>
        <dsp:cNvSpPr/>
      </dsp:nvSpPr>
      <dsp:spPr>
        <a:xfrm>
          <a:off x="3213543" y="3104300"/>
          <a:ext cx="1944243" cy="972121"/>
        </a:xfrm>
        <a:prstGeom prst="roundRect">
          <a:avLst>
            <a:gd name="adj" fmla="val 10000"/>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z-Latn-AZ" sz="2800" b="1" i="1" kern="1200" dirty="0" smtClean="0">
              <a:solidFill>
                <a:srgbClr val="FF0000"/>
              </a:solidFill>
              <a:latin typeface="Times New Roman" pitchFamily="18" charset="0"/>
              <a:cs typeface="Times New Roman" pitchFamily="18" charset="0"/>
            </a:rPr>
            <a:t>Daşınar</a:t>
          </a:r>
        </a:p>
        <a:p>
          <a:pPr lvl="0" algn="ctr" defTabSz="1244600">
            <a:lnSpc>
              <a:spcPct val="90000"/>
            </a:lnSpc>
            <a:spcBef>
              <a:spcPct val="0"/>
            </a:spcBef>
            <a:spcAft>
              <a:spcPct val="35000"/>
            </a:spcAft>
          </a:pPr>
          <a:r>
            <a:rPr lang="az-Latn-AZ" sz="2800" b="1" i="1" kern="1200" dirty="0" smtClean="0">
              <a:solidFill>
                <a:srgbClr val="FF0000"/>
              </a:solidFill>
              <a:latin typeface="Times New Roman" pitchFamily="18" charset="0"/>
              <a:cs typeface="Times New Roman" pitchFamily="18" charset="0"/>
            </a:rPr>
            <a:t>əmlak</a:t>
          </a:r>
          <a:endParaRPr lang="ru-RU" sz="2800" b="1" i="1" kern="1200" dirty="0">
            <a:solidFill>
              <a:srgbClr val="FF0000"/>
            </a:solidFill>
            <a:latin typeface="Times New Roman" pitchFamily="18" charset="0"/>
            <a:cs typeface="Times New Roman" pitchFamily="18" charset="0"/>
          </a:endParaRPr>
        </a:p>
      </dsp:txBody>
      <dsp:txXfrm>
        <a:off x="3242015" y="3132772"/>
        <a:ext cx="1887299" cy="915177"/>
      </dsp:txXfrm>
    </dsp:sp>
    <dsp:sp modelId="{C5807568-BC6C-42BB-B50E-0262E26324BC}">
      <dsp:nvSpPr>
        <dsp:cNvPr id="0" name=""/>
        <dsp:cNvSpPr/>
      </dsp:nvSpPr>
      <dsp:spPr>
        <a:xfrm rot="10760636">
          <a:off x="2072157" y="3438632"/>
          <a:ext cx="1014601" cy="340242"/>
        </a:xfrm>
        <a:prstGeom prst="leftRightArrow">
          <a:avLst>
            <a:gd name="adj1" fmla="val 60000"/>
            <a:gd name="adj2" fmla="val 50000"/>
          </a:avLst>
        </a:prstGeom>
        <a:solidFill>
          <a:schemeClr val="accent4">
            <a:hueOff val="5197846"/>
            <a:satOff val="-23984"/>
            <a:lumOff val="8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rot="10800000">
        <a:off x="2174230" y="3506680"/>
        <a:ext cx="810455" cy="204146"/>
      </dsp:txXfrm>
    </dsp:sp>
    <dsp:sp modelId="{60BEBA6D-F622-481A-8637-E0BFBC06A534}">
      <dsp:nvSpPr>
        <dsp:cNvPr id="0" name=""/>
        <dsp:cNvSpPr/>
      </dsp:nvSpPr>
      <dsp:spPr>
        <a:xfrm>
          <a:off x="1129" y="3141085"/>
          <a:ext cx="1944243" cy="972121"/>
        </a:xfrm>
        <a:prstGeom prst="roundRect">
          <a:avLst>
            <a:gd name="adj" fmla="val 10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z-Latn-AZ" sz="2400" b="1" kern="1200" dirty="0" smtClean="0">
              <a:solidFill>
                <a:srgbClr val="FF0000"/>
              </a:solidFill>
              <a:latin typeface="Times New Roman" pitchFamily="18" charset="0"/>
              <a:cs typeface="Times New Roman" pitchFamily="18" charset="0"/>
            </a:rPr>
            <a:t>Daşınmaz</a:t>
          </a:r>
        </a:p>
        <a:p>
          <a:pPr lvl="0" algn="ctr" defTabSz="1066800">
            <a:lnSpc>
              <a:spcPct val="90000"/>
            </a:lnSpc>
            <a:spcBef>
              <a:spcPct val="0"/>
            </a:spcBef>
            <a:spcAft>
              <a:spcPct val="35000"/>
            </a:spcAft>
          </a:pPr>
          <a:r>
            <a:rPr lang="az-Latn-AZ" sz="2400" b="1" kern="1200" dirty="0" smtClean="0">
              <a:solidFill>
                <a:srgbClr val="FF0000"/>
              </a:solidFill>
              <a:latin typeface="Times New Roman" pitchFamily="18" charset="0"/>
              <a:cs typeface="Times New Roman" pitchFamily="18" charset="0"/>
            </a:rPr>
            <a:t>əmlak</a:t>
          </a:r>
          <a:endParaRPr lang="ru-RU" sz="2400" b="1" kern="1200" dirty="0">
            <a:solidFill>
              <a:srgbClr val="FF0000"/>
            </a:solidFill>
            <a:latin typeface="Times New Roman" pitchFamily="18" charset="0"/>
            <a:cs typeface="Times New Roman" pitchFamily="18" charset="0"/>
          </a:endParaRPr>
        </a:p>
      </dsp:txBody>
      <dsp:txXfrm>
        <a:off x="29601" y="3169557"/>
        <a:ext cx="1887299" cy="915177"/>
      </dsp:txXfrm>
    </dsp:sp>
    <dsp:sp modelId="{7B7D2902-CB65-4CAA-8792-408035076647}">
      <dsp:nvSpPr>
        <dsp:cNvPr id="0" name=""/>
        <dsp:cNvSpPr/>
      </dsp:nvSpPr>
      <dsp:spPr>
        <a:xfrm rot="18000000">
          <a:off x="1268771" y="2066498"/>
          <a:ext cx="1014601" cy="340242"/>
        </a:xfrm>
        <a:prstGeom prst="leftRightArrow">
          <a:avLst>
            <a:gd name="adj1" fmla="val 60000"/>
            <a:gd name="adj2" fmla="val 50000"/>
          </a:avLst>
        </a:prstGeom>
        <a:solidFill>
          <a:schemeClr val="accent4">
            <a:hueOff val="10395692"/>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a:off x="1370844" y="2134546"/>
        <a:ext cx="810455" cy="2041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0F30B-6FFB-495A-8F0A-089429AE61C0}">
      <dsp:nvSpPr>
        <dsp:cNvPr id="0" name=""/>
        <dsp:cNvSpPr/>
      </dsp:nvSpPr>
      <dsp:spPr>
        <a:xfrm rot="5400000">
          <a:off x="-203749" y="206025"/>
          <a:ext cx="1358332" cy="950832"/>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ru-RU" sz="2600" kern="1200"/>
        </a:p>
      </dsp:txBody>
      <dsp:txXfrm rot="-5400000">
        <a:off x="1" y="477691"/>
        <a:ext cx="950832" cy="407500"/>
      </dsp:txXfrm>
    </dsp:sp>
    <dsp:sp modelId="{605466D9-5D21-4E3B-9328-0AAEDF195179}">
      <dsp:nvSpPr>
        <dsp:cNvPr id="0" name=""/>
        <dsp:cNvSpPr/>
      </dsp:nvSpPr>
      <dsp:spPr>
        <a:xfrm rot="5400000">
          <a:off x="2612851" y="-1662019"/>
          <a:ext cx="882915" cy="4206954"/>
        </a:xfrm>
        <a:prstGeom prst="round2SameRect">
          <a:avLst/>
        </a:prstGeom>
        <a:blipFill rotWithShape="0">
          <a:blip xmlns:r="http://schemas.openxmlformats.org/officeDocument/2006/relationships" r:embed="rId1"/>
          <a:tile tx="0" ty="0" sx="100000" sy="100000" flip="none" algn="tl"/>
        </a:blip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az-Latn-AZ" sz="2400" b="1" i="1" kern="1200" dirty="0" smtClean="0">
              <a:solidFill>
                <a:srgbClr val="C00000"/>
              </a:solidFill>
              <a:latin typeface="Times New Roman" pitchFamily="18" charset="0"/>
              <a:cs typeface="Times New Roman" pitchFamily="18" charset="0"/>
            </a:rPr>
            <a:t>Tələb  və  yəklif  arasında  tarazlığın  təmin  olunması</a:t>
          </a:r>
          <a:endParaRPr lang="ru-RU" sz="2400" kern="1200" dirty="0">
            <a:latin typeface="Times New Roman" pitchFamily="18" charset="0"/>
            <a:cs typeface="Times New Roman" pitchFamily="18" charset="0"/>
          </a:endParaRPr>
        </a:p>
      </dsp:txBody>
      <dsp:txXfrm rot="-5400000">
        <a:off x="950832" y="43100"/>
        <a:ext cx="4163854" cy="796715"/>
      </dsp:txXfrm>
    </dsp:sp>
    <dsp:sp modelId="{EFC4A6AD-EDA6-462B-97EA-17D14062C86E}">
      <dsp:nvSpPr>
        <dsp:cNvPr id="0" name=""/>
        <dsp:cNvSpPr/>
      </dsp:nvSpPr>
      <dsp:spPr>
        <a:xfrm rot="5400000">
          <a:off x="-203749" y="1366877"/>
          <a:ext cx="1358332" cy="950832"/>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ru-RU" sz="2600" kern="1200"/>
        </a:p>
      </dsp:txBody>
      <dsp:txXfrm rot="-5400000">
        <a:off x="1" y="1638543"/>
        <a:ext cx="950832" cy="407500"/>
      </dsp:txXfrm>
    </dsp:sp>
    <dsp:sp modelId="{FAB32D12-E250-4E6C-8807-40C05EB05521}">
      <dsp:nvSpPr>
        <dsp:cNvPr id="0" name=""/>
        <dsp:cNvSpPr/>
      </dsp:nvSpPr>
      <dsp:spPr>
        <a:xfrm rot="5400000">
          <a:off x="2612851" y="-498891"/>
          <a:ext cx="882915" cy="4206954"/>
        </a:xfrm>
        <a:prstGeom prst="round2SameRect">
          <a:avLst/>
        </a:prstGeom>
        <a:solidFill>
          <a:srgbClr val="FFFF00">
            <a:alpha val="90000"/>
          </a:srgb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az-Latn-AZ" sz="3200" b="1" i="1" kern="1200" dirty="0" smtClean="0">
              <a:solidFill>
                <a:srgbClr val="C00000"/>
              </a:solidFill>
              <a:latin typeface="Times New Roman" pitchFamily="18" charset="0"/>
              <a:cs typeface="Times New Roman" pitchFamily="18" charset="0"/>
            </a:rPr>
            <a:t>Nəzarət</a:t>
          </a:r>
          <a:endParaRPr lang="ru-RU" sz="3200" b="1" i="1" kern="1200" dirty="0">
            <a:solidFill>
              <a:srgbClr val="C00000"/>
            </a:solidFill>
            <a:latin typeface="Times New Roman" pitchFamily="18" charset="0"/>
            <a:cs typeface="Times New Roman" pitchFamily="18" charset="0"/>
          </a:endParaRPr>
        </a:p>
      </dsp:txBody>
      <dsp:txXfrm rot="-5400000">
        <a:off x="950832" y="1206228"/>
        <a:ext cx="4163854" cy="796715"/>
      </dsp:txXfrm>
    </dsp:sp>
    <dsp:sp modelId="{4F309F8B-7295-4012-966D-7204959EB308}">
      <dsp:nvSpPr>
        <dsp:cNvPr id="0" name=""/>
        <dsp:cNvSpPr/>
      </dsp:nvSpPr>
      <dsp:spPr>
        <a:xfrm rot="5400000">
          <a:off x="-203749" y="2527730"/>
          <a:ext cx="1358332" cy="950832"/>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ru-RU" sz="2600" kern="1200"/>
        </a:p>
      </dsp:txBody>
      <dsp:txXfrm rot="-5400000">
        <a:off x="1" y="2799396"/>
        <a:ext cx="950832" cy="407500"/>
      </dsp:txXfrm>
    </dsp:sp>
    <dsp:sp modelId="{654E28E4-A555-489C-AB1F-CDA0DA360604}">
      <dsp:nvSpPr>
        <dsp:cNvPr id="0" name=""/>
        <dsp:cNvSpPr/>
      </dsp:nvSpPr>
      <dsp:spPr>
        <a:xfrm rot="5400000">
          <a:off x="2612851" y="661960"/>
          <a:ext cx="882915" cy="4206954"/>
        </a:xfrm>
        <a:prstGeom prst="round2SameRect">
          <a:avLst/>
        </a:prstGeom>
        <a:solidFill>
          <a:srgbClr val="00B050">
            <a:alpha val="90000"/>
          </a:srgb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az-Latn-AZ" sz="3200" b="1" i="1" kern="1200" dirty="0" smtClean="0">
              <a:solidFill>
                <a:srgbClr val="C00000"/>
              </a:solidFill>
              <a:latin typeface="Times New Roman" pitchFamily="18" charset="0"/>
              <a:cs typeface="Times New Roman" pitchFamily="18" charset="0"/>
            </a:rPr>
            <a:t>Uçot</a:t>
          </a:r>
          <a:endParaRPr lang="ru-RU" sz="3200" b="1" i="1" kern="1200" dirty="0">
            <a:solidFill>
              <a:srgbClr val="C00000"/>
            </a:solidFill>
            <a:latin typeface="Times New Roman" pitchFamily="18" charset="0"/>
            <a:cs typeface="Times New Roman" pitchFamily="18" charset="0"/>
          </a:endParaRPr>
        </a:p>
      </dsp:txBody>
      <dsp:txXfrm rot="-5400000">
        <a:off x="950832" y="2367079"/>
        <a:ext cx="4163854" cy="7967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F604D-02E8-4F4B-BFC9-310141436C63}">
      <dsp:nvSpPr>
        <dsp:cNvPr id="0" name=""/>
        <dsp:cNvSpPr/>
      </dsp:nvSpPr>
      <dsp:spPr>
        <a:xfrm rot="5400000">
          <a:off x="-203749" y="206025"/>
          <a:ext cx="1358332" cy="950832"/>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ru-RU" sz="2600" kern="1200"/>
        </a:p>
      </dsp:txBody>
      <dsp:txXfrm rot="-5400000">
        <a:off x="1" y="477691"/>
        <a:ext cx="950832" cy="407500"/>
      </dsp:txXfrm>
    </dsp:sp>
    <dsp:sp modelId="{933BEDF4-F04D-454E-92AB-A2D9B1D837A1}">
      <dsp:nvSpPr>
        <dsp:cNvPr id="0" name=""/>
        <dsp:cNvSpPr/>
      </dsp:nvSpPr>
      <dsp:spPr>
        <a:xfrm rot="5400000">
          <a:off x="2577430" y="-1672444"/>
          <a:ext cx="882915" cy="4232355"/>
        </a:xfrm>
        <a:prstGeom prst="round2SameRect">
          <a:avLst/>
        </a:prstGeom>
        <a:solidFill>
          <a:schemeClr val="accent4">
            <a:lumMod val="40000"/>
            <a:lumOff val="60000"/>
            <a:alpha val="9000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az-Latn-AZ" sz="3200" b="1" i="1" kern="1200" dirty="0" smtClean="0">
              <a:solidFill>
                <a:srgbClr val="C00000"/>
              </a:solidFill>
              <a:latin typeface="Times New Roman" pitchFamily="18" charset="0"/>
              <a:cs typeface="Times New Roman" pitchFamily="18" charset="0"/>
            </a:rPr>
            <a:t>Stimullaşdırıcı</a:t>
          </a:r>
          <a:endParaRPr lang="ru-RU" sz="3200" b="1" i="1" kern="1200" dirty="0">
            <a:solidFill>
              <a:srgbClr val="C00000"/>
            </a:solidFill>
            <a:latin typeface="Times New Roman" pitchFamily="18" charset="0"/>
            <a:cs typeface="Times New Roman" pitchFamily="18" charset="0"/>
          </a:endParaRPr>
        </a:p>
      </dsp:txBody>
      <dsp:txXfrm rot="-5400000">
        <a:off x="902710" y="45376"/>
        <a:ext cx="4189255" cy="796715"/>
      </dsp:txXfrm>
    </dsp:sp>
    <dsp:sp modelId="{60DBBFDE-E6D6-48A6-900A-4EEF5C5F243D}">
      <dsp:nvSpPr>
        <dsp:cNvPr id="0" name=""/>
        <dsp:cNvSpPr/>
      </dsp:nvSpPr>
      <dsp:spPr>
        <a:xfrm rot="5400000">
          <a:off x="-203749" y="1366877"/>
          <a:ext cx="1358332" cy="950832"/>
        </a:xfrm>
        <a:prstGeom prst="chevron">
          <a:avLst/>
        </a:prstGeom>
        <a:solidFill>
          <a:schemeClr val="accent4">
            <a:hueOff val="5197846"/>
            <a:satOff val="-23984"/>
            <a:lumOff val="883"/>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ru-RU" sz="2600" kern="1200"/>
        </a:p>
      </dsp:txBody>
      <dsp:txXfrm rot="-5400000">
        <a:off x="1" y="1638543"/>
        <a:ext cx="950832" cy="407500"/>
      </dsp:txXfrm>
    </dsp:sp>
    <dsp:sp modelId="{8741A641-B156-4130-9999-8D473F241591}">
      <dsp:nvSpPr>
        <dsp:cNvPr id="0" name=""/>
        <dsp:cNvSpPr/>
      </dsp:nvSpPr>
      <dsp:spPr>
        <a:xfrm rot="5400000">
          <a:off x="2613532" y="-499557"/>
          <a:ext cx="882915" cy="4232355"/>
        </a:xfrm>
        <a:prstGeom prst="round2SameRect">
          <a:avLst/>
        </a:prstGeom>
        <a:solidFill>
          <a:srgbClr val="92D050">
            <a:alpha val="90000"/>
          </a:srgb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az-Latn-AZ" sz="3200" b="1" i="1" kern="1200" dirty="0" smtClean="0">
              <a:solidFill>
                <a:srgbClr val="C00000"/>
              </a:solidFill>
              <a:latin typeface="Times New Roman" pitchFamily="18" charset="0"/>
              <a:cs typeface="Times New Roman" pitchFamily="18" charset="0"/>
            </a:rPr>
            <a:t>Bölgü</a:t>
          </a:r>
          <a:endParaRPr lang="ru-RU" sz="3200" b="1" i="1" kern="1200" dirty="0">
            <a:solidFill>
              <a:srgbClr val="C00000"/>
            </a:solidFill>
            <a:latin typeface="Times New Roman" pitchFamily="18" charset="0"/>
            <a:cs typeface="Times New Roman" pitchFamily="18" charset="0"/>
          </a:endParaRPr>
        </a:p>
      </dsp:txBody>
      <dsp:txXfrm rot="-5400000">
        <a:off x="938812" y="1218263"/>
        <a:ext cx="4189255" cy="796715"/>
      </dsp:txXfrm>
    </dsp:sp>
    <dsp:sp modelId="{7EB48A7A-0310-4A45-A672-14413E9A9B5C}">
      <dsp:nvSpPr>
        <dsp:cNvPr id="0" name=""/>
        <dsp:cNvSpPr/>
      </dsp:nvSpPr>
      <dsp:spPr>
        <a:xfrm rot="5400000">
          <a:off x="-203749" y="2527730"/>
          <a:ext cx="1358332" cy="950832"/>
        </a:xfrm>
        <a:prstGeom prst="chevron">
          <a:avLst/>
        </a:prstGeom>
        <a:solidFill>
          <a:schemeClr val="accent4">
            <a:hueOff val="10395692"/>
            <a:satOff val="-47968"/>
            <a:lumOff val="1765"/>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ru-RU" sz="2600" kern="1200"/>
        </a:p>
      </dsp:txBody>
      <dsp:txXfrm rot="-5400000">
        <a:off x="1" y="2799396"/>
        <a:ext cx="950832" cy="407500"/>
      </dsp:txXfrm>
    </dsp:sp>
    <dsp:sp modelId="{8537027E-9CEC-4447-82D6-F1FDB61FFFC2}">
      <dsp:nvSpPr>
        <dsp:cNvPr id="0" name=""/>
        <dsp:cNvSpPr/>
      </dsp:nvSpPr>
      <dsp:spPr>
        <a:xfrm rot="5400000">
          <a:off x="2625552" y="649260"/>
          <a:ext cx="882915" cy="4232355"/>
        </a:xfrm>
        <a:prstGeom prst="round2SameRect">
          <a:avLst/>
        </a:prstGeom>
        <a:solidFill>
          <a:srgbClr val="00B0F0">
            <a:alpha val="90000"/>
          </a:srgb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az-Latn-AZ" sz="3200" b="1" i="1" kern="1200" dirty="0" smtClean="0">
              <a:solidFill>
                <a:srgbClr val="C00000"/>
              </a:solidFill>
              <a:latin typeface="Times New Roman" pitchFamily="18" charset="0"/>
              <a:cs typeface="Times New Roman" pitchFamily="18" charset="0"/>
            </a:rPr>
            <a:t>Yenidən  bölgü</a:t>
          </a:r>
          <a:endParaRPr lang="ru-RU" sz="3200" b="1" i="1" kern="1200" dirty="0">
            <a:solidFill>
              <a:srgbClr val="C00000"/>
            </a:solidFill>
            <a:latin typeface="Times New Roman" pitchFamily="18" charset="0"/>
            <a:cs typeface="Times New Roman" pitchFamily="18" charset="0"/>
          </a:endParaRPr>
        </a:p>
      </dsp:txBody>
      <dsp:txXfrm rot="-5400000">
        <a:off x="950832" y="2367080"/>
        <a:ext cx="4189255" cy="7967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FAB888-DEB8-4957-8C66-7A71415C8A38}" type="datetimeFigureOut">
              <a:rPr lang="ru-RU" smtClean="0"/>
              <a:pPr/>
              <a:t>21.06.2021</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981EA6-2C02-43AD-8333-ACEA5CCDD35C}" type="slidenum">
              <a:rPr lang="ru-RU" smtClean="0"/>
              <a:pPr/>
              <a:t>‹#›</a:t>
            </a:fld>
            <a:endParaRPr lang="ru-RU"/>
          </a:p>
        </p:txBody>
      </p:sp>
    </p:spTree>
    <p:extLst>
      <p:ext uri="{BB962C8B-B14F-4D97-AF65-F5344CB8AC3E}">
        <p14:creationId xmlns:p14="http://schemas.microsoft.com/office/powerpoint/2010/main" val="667659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A981EA6-2C02-43AD-8333-ACEA5CCDD35C}" type="slidenum">
              <a:rPr lang="ru-RU" smtClean="0"/>
              <a:pPr/>
              <a:t>15</a:t>
            </a:fld>
            <a:endParaRPr lang="ru-RU"/>
          </a:p>
        </p:txBody>
      </p:sp>
    </p:spTree>
    <p:extLst>
      <p:ext uri="{BB962C8B-B14F-4D97-AF65-F5344CB8AC3E}">
        <p14:creationId xmlns:p14="http://schemas.microsoft.com/office/powerpoint/2010/main" val="3693882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6539341-D729-4345-A2EA-19458AA6B8E7}" type="datetimeFigureOut">
              <a:rPr lang="ru-RU" smtClean="0"/>
              <a:pPr/>
              <a:t>21.06.2021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EA42AE-5F18-4A24-BEB6-67A1E1E1C494}" type="slidenum">
              <a:rPr lang="ru-RU" smtClean="0"/>
              <a:pPr/>
              <a:t>‹#›</a:t>
            </a:fld>
            <a:endParaRPr lang="ru-RU"/>
          </a:p>
        </p:txBody>
      </p:sp>
    </p:spTree>
    <p:extLst>
      <p:ext uri="{BB962C8B-B14F-4D97-AF65-F5344CB8AC3E}">
        <p14:creationId xmlns:p14="http://schemas.microsoft.com/office/powerpoint/2010/main" val="266109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539341-D729-4345-A2EA-19458AA6B8E7}" type="datetimeFigureOut">
              <a:rPr lang="ru-RU" smtClean="0"/>
              <a:pPr/>
              <a:t>21.06.2021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EA42AE-5F18-4A24-BEB6-67A1E1E1C494}" type="slidenum">
              <a:rPr lang="ru-RU" smtClean="0"/>
              <a:pPr/>
              <a:t>‹#›</a:t>
            </a:fld>
            <a:endParaRPr lang="ru-RU"/>
          </a:p>
        </p:txBody>
      </p:sp>
    </p:spTree>
    <p:extLst>
      <p:ext uri="{BB962C8B-B14F-4D97-AF65-F5344CB8AC3E}">
        <p14:creationId xmlns:p14="http://schemas.microsoft.com/office/powerpoint/2010/main" val="1286397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539341-D729-4345-A2EA-19458AA6B8E7}" type="datetimeFigureOut">
              <a:rPr lang="ru-RU" smtClean="0"/>
              <a:pPr/>
              <a:t>21.06.2021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EA42AE-5F18-4A24-BEB6-67A1E1E1C494}" type="slidenum">
              <a:rPr lang="ru-RU" smtClean="0"/>
              <a:pPr/>
              <a:t>‹#›</a:t>
            </a:fld>
            <a:endParaRPr lang="ru-RU"/>
          </a:p>
        </p:txBody>
      </p:sp>
    </p:spTree>
    <p:extLst>
      <p:ext uri="{BB962C8B-B14F-4D97-AF65-F5344CB8AC3E}">
        <p14:creationId xmlns:p14="http://schemas.microsoft.com/office/powerpoint/2010/main" val="93703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539341-D729-4345-A2EA-19458AA6B8E7}" type="datetimeFigureOut">
              <a:rPr lang="ru-RU" smtClean="0"/>
              <a:pPr/>
              <a:t>21.06.2021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EA42AE-5F18-4A24-BEB6-67A1E1E1C494}" type="slidenum">
              <a:rPr lang="ru-RU" smtClean="0"/>
              <a:pPr/>
              <a:t>‹#›</a:t>
            </a:fld>
            <a:endParaRPr lang="ru-RU"/>
          </a:p>
        </p:txBody>
      </p:sp>
    </p:spTree>
    <p:extLst>
      <p:ext uri="{BB962C8B-B14F-4D97-AF65-F5344CB8AC3E}">
        <p14:creationId xmlns:p14="http://schemas.microsoft.com/office/powerpoint/2010/main" val="771004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6539341-D729-4345-A2EA-19458AA6B8E7}" type="datetimeFigureOut">
              <a:rPr lang="ru-RU" smtClean="0"/>
              <a:pPr/>
              <a:t>21.06.2021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EA42AE-5F18-4A24-BEB6-67A1E1E1C494}" type="slidenum">
              <a:rPr lang="ru-RU" smtClean="0"/>
              <a:pPr/>
              <a:t>‹#›</a:t>
            </a:fld>
            <a:endParaRPr lang="ru-RU"/>
          </a:p>
        </p:txBody>
      </p:sp>
    </p:spTree>
    <p:extLst>
      <p:ext uri="{BB962C8B-B14F-4D97-AF65-F5344CB8AC3E}">
        <p14:creationId xmlns:p14="http://schemas.microsoft.com/office/powerpoint/2010/main" val="338992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6539341-D729-4345-A2EA-19458AA6B8E7}" type="datetimeFigureOut">
              <a:rPr lang="ru-RU" smtClean="0"/>
              <a:pPr/>
              <a:t>21.06.2021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EA42AE-5F18-4A24-BEB6-67A1E1E1C494}" type="slidenum">
              <a:rPr lang="ru-RU" smtClean="0"/>
              <a:pPr/>
              <a:t>‹#›</a:t>
            </a:fld>
            <a:endParaRPr lang="ru-RU"/>
          </a:p>
        </p:txBody>
      </p:sp>
    </p:spTree>
    <p:extLst>
      <p:ext uri="{BB962C8B-B14F-4D97-AF65-F5344CB8AC3E}">
        <p14:creationId xmlns:p14="http://schemas.microsoft.com/office/powerpoint/2010/main" val="383069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6539341-D729-4345-A2EA-19458AA6B8E7}" type="datetimeFigureOut">
              <a:rPr lang="ru-RU" smtClean="0"/>
              <a:pPr/>
              <a:t>21.06.2021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5EA42AE-5F18-4A24-BEB6-67A1E1E1C494}" type="slidenum">
              <a:rPr lang="ru-RU" smtClean="0"/>
              <a:pPr/>
              <a:t>‹#›</a:t>
            </a:fld>
            <a:endParaRPr lang="ru-RU"/>
          </a:p>
        </p:txBody>
      </p:sp>
    </p:spTree>
    <p:extLst>
      <p:ext uri="{BB962C8B-B14F-4D97-AF65-F5344CB8AC3E}">
        <p14:creationId xmlns:p14="http://schemas.microsoft.com/office/powerpoint/2010/main" val="154894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6539341-D729-4345-A2EA-19458AA6B8E7}" type="datetimeFigureOut">
              <a:rPr lang="ru-RU" smtClean="0"/>
              <a:pPr/>
              <a:t>21.06.2021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5EA42AE-5F18-4A24-BEB6-67A1E1E1C494}" type="slidenum">
              <a:rPr lang="ru-RU" smtClean="0"/>
              <a:pPr/>
              <a:t>‹#›</a:t>
            </a:fld>
            <a:endParaRPr lang="ru-RU"/>
          </a:p>
        </p:txBody>
      </p:sp>
    </p:spTree>
    <p:extLst>
      <p:ext uri="{BB962C8B-B14F-4D97-AF65-F5344CB8AC3E}">
        <p14:creationId xmlns:p14="http://schemas.microsoft.com/office/powerpoint/2010/main" val="3806868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539341-D729-4345-A2EA-19458AA6B8E7}" type="datetimeFigureOut">
              <a:rPr lang="ru-RU" smtClean="0"/>
              <a:pPr/>
              <a:t>21.06.2021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5EA42AE-5F18-4A24-BEB6-67A1E1E1C494}" type="slidenum">
              <a:rPr lang="ru-RU" smtClean="0"/>
              <a:pPr/>
              <a:t>‹#›</a:t>
            </a:fld>
            <a:endParaRPr lang="ru-RU"/>
          </a:p>
        </p:txBody>
      </p:sp>
    </p:spTree>
    <p:extLst>
      <p:ext uri="{BB962C8B-B14F-4D97-AF65-F5344CB8AC3E}">
        <p14:creationId xmlns:p14="http://schemas.microsoft.com/office/powerpoint/2010/main" val="1470410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6539341-D729-4345-A2EA-19458AA6B8E7}" type="datetimeFigureOut">
              <a:rPr lang="ru-RU" smtClean="0"/>
              <a:pPr/>
              <a:t>21.06.2021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EA42AE-5F18-4A24-BEB6-67A1E1E1C494}" type="slidenum">
              <a:rPr lang="ru-RU" smtClean="0"/>
              <a:pPr/>
              <a:t>‹#›</a:t>
            </a:fld>
            <a:endParaRPr lang="ru-RU"/>
          </a:p>
        </p:txBody>
      </p:sp>
    </p:spTree>
    <p:extLst>
      <p:ext uri="{BB962C8B-B14F-4D97-AF65-F5344CB8AC3E}">
        <p14:creationId xmlns:p14="http://schemas.microsoft.com/office/powerpoint/2010/main" val="1441552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6539341-D729-4345-A2EA-19458AA6B8E7}" type="datetimeFigureOut">
              <a:rPr lang="ru-RU" smtClean="0"/>
              <a:pPr/>
              <a:t>21.06.2021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EA42AE-5F18-4A24-BEB6-67A1E1E1C494}" type="slidenum">
              <a:rPr lang="ru-RU" smtClean="0"/>
              <a:pPr/>
              <a:t>‹#›</a:t>
            </a:fld>
            <a:endParaRPr lang="ru-RU"/>
          </a:p>
        </p:txBody>
      </p:sp>
    </p:spTree>
    <p:extLst>
      <p:ext uri="{BB962C8B-B14F-4D97-AF65-F5344CB8AC3E}">
        <p14:creationId xmlns:p14="http://schemas.microsoft.com/office/powerpoint/2010/main" val="2258579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5000" b="-2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539341-D729-4345-A2EA-19458AA6B8E7}" type="datetimeFigureOut">
              <a:rPr lang="ru-RU" smtClean="0"/>
              <a:pPr/>
              <a:t>21.06.2021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A42AE-5F18-4A24-BEB6-67A1E1E1C494}" type="slidenum">
              <a:rPr lang="ru-RU" smtClean="0"/>
              <a:pPr/>
              <a:t>‹#›</a:t>
            </a:fld>
            <a:endParaRPr lang="ru-RU"/>
          </a:p>
        </p:txBody>
      </p:sp>
    </p:spTree>
    <p:extLst>
      <p:ext uri="{BB962C8B-B14F-4D97-AF65-F5344CB8AC3E}">
        <p14:creationId xmlns:p14="http://schemas.microsoft.com/office/powerpoint/2010/main" val="2369350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image" Target="../media/image4.jpeg"/><Relationship Id="rId1" Type="http://schemas.openxmlformats.org/officeDocument/2006/relationships/slideLayout" Target="../slideLayouts/slideLayout5.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3.jpeg"/><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1000" b="-11000"/>
          </a:stretch>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10391"/>
            <a:ext cx="12192000" cy="6858000"/>
          </a:xfrm>
        </p:spPr>
        <p:txBody>
          <a:bodyPr>
            <a:normAutofit/>
          </a:bodyPr>
          <a:lstStyle/>
          <a:p>
            <a:pPr algn="l"/>
            <a:endParaRPr lang="az-Latn-AZ" dirty="0" smtClean="0">
              <a:latin typeface="Times New Roman" panose="02020603050405020304" pitchFamily="18" charset="0"/>
              <a:cs typeface="Times New Roman" panose="02020603050405020304" pitchFamily="18" charset="0"/>
            </a:endParaRPr>
          </a:p>
          <a:p>
            <a:r>
              <a:rPr lang="en-US" sz="3200" b="1" dirty="0" smtClean="0">
                <a:solidFill>
                  <a:schemeClr val="bg1"/>
                </a:solidFill>
                <a:latin typeface="Times New Roman" panose="02020603050405020304" pitchFamily="18" charset="0"/>
                <a:cs typeface="Times New Roman" panose="02020603050405020304" pitchFamily="18" charset="0"/>
              </a:rPr>
              <a:t>                                                      </a:t>
            </a:r>
            <a:r>
              <a:rPr lang="az-Latn-AZ" sz="3200" b="1" dirty="0" smtClean="0">
                <a:solidFill>
                  <a:schemeClr val="bg1"/>
                </a:solidFill>
                <a:latin typeface="Times New Roman" panose="02020603050405020304" pitchFamily="18" charset="0"/>
                <a:cs typeface="Times New Roman" panose="02020603050405020304" pitchFamily="18" charset="0"/>
              </a:rPr>
              <a:t> </a:t>
            </a:r>
          </a:p>
          <a:p>
            <a:endParaRPr lang="az-Latn-AZ" sz="3200" b="1" dirty="0" smtClean="0">
              <a:solidFill>
                <a:schemeClr val="bg1"/>
              </a:solidFill>
              <a:latin typeface="Times New Roman" panose="02020603050405020304" pitchFamily="18" charset="0"/>
              <a:cs typeface="Times New Roman" panose="02020603050405020304" pitchFamily="18" charset="0"/>
            </a:endParaRPr>
          </a:p>
          <a:p>
            <a:r>
              <a:rPr lang="az-Latn-AZ" sz="3200" b="1" dirty="0" smtClean="0">
                <a:solidFill>
                  <a:schemeClr val="bg1"/>
                </a:solidFill>
                <a:latin typeface="Times New Roman" panose="02020603050405020304" pitchFamily="18" charset="0"/>
                <a:cs typeface="Times New Roman" panose="02020603050405020304" pitchFamily="18" charset="0"/>
              </a:rPr>
              <a:t>                                           </a:t>
            </a:r>
            <a:r>
              <a:rPr lang="en-US" sz="3200" b="1" dirty="0" smtClean="0">
                <a:solidFill>
                  <a:schemeClr val="bg1"/>
                </a:solidFill>
                <a:latin typeface="Times New Roman" panose="02020603050405020304" pitchFamily="18" charset="0"/>
                <a:cs typeface="Times New Roman" panose="02020603050405020304" pitchFamily="18" charset="0"/>
              </a:rPr>
              <a:t>    </a:t>
            </a:r>
          </a:p>
          <a:p>
            <a:r>
              <a:rPr lang="en-US" sz="48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endParaRPr lang="en-US" sz="48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48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az-Latn-AZ" sz="48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Daşınmaz </a:t>
            </a:r>
            <a:r>
              <a:rPr lang="en-US" sz="48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az-Latn-AZ" sz="48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əmlakın </a:t>
            </a:r>
            <a:endParaRPr lang="en-US" sz="48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az-Latn-AZ" sz="48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qiymətləndirilməsinin </a:t>
            </a:r>
          </a:p>
          <a:p>
            <a:r>
              <a:rPr lang="az-Latn-AZ" sz="48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nəzəri əsasları   və   təşkili</a:t>
            </a:r>
            <a:endParaRPr lang="az-Latn-AZ" sz="4800" dirty="0" smtClean="0">
              <a:solidFill>
                <a:schemeClr val="bg1"/>
              </a:solidFill>
              <a:latin typeface="Times New Roman" panose="02020603050405020304" pitchFamily="18" charset="0"/>
              <a:cs typeface="Times New Roman" panose="02020603050405020304" pitchFamily="18" charset="0"/>
            </a:endParaRPr>
          </a:p>
          <a:p>
            <a:endParaRPr lang="az-Latn-AZ" dirty="0">
              <a:latin typeface="Times New Roman" panose="02020603050405020304" pitchFamily="18" charset="0"/>
              <a:cs typeface="Times New Roman" panose="02020603050405020304" pitchFamily="18" charset="0"/>
            </a:endParaRPr>
          </a:p>
          <a:p>
            <a:pPr algn="l"/>
            <a:endParaRPr lang="az-Latn-AZ" dirty="0" smtClean="0">
              <a:latin typeface="Times New Roman" panose="02020603050405020304" pitchFamily="18" charset="0"/>
              <a:cs typeface="Times New Roman" panose="02020603050405020304" pitchFamily="18" charset="0"/>
            </a:endParaRPr>
          </a:p>
          <a:p>
            <a:pPr algn="l"/>
            <a:endParaRPr lang="az-Latn-AZ" dirty="0">
              <a:latin typeface="Times New Roman" panose="02020603050405020304" pitchFamily="18" charset="0"/>
              <a:cs typeface="Times New Roman" panose="02020603050405020304" pitchFamily="18" charset="0"/>
            </a:endParaRPr>
          </a:p>
          <a:p>
            <a:pPr algn="l"/>
            <a:endParaRPr lang="az-Latn-AZ" dirty="0" smtClean="0">
              <a:latin typeface="Times New Roman" panose="02020603050405020304" pitchFamily="18" charset="0"/>
              <a:cs typeface="Times New Roman" panose="02020603050405020304" pitchFamily="18" charset="0"/>
            </a:endParaRPr>
          </a:p>
          <a:p>
            <a:pPr algn="l"/>
            <a:endParaRPr lang="az-Latn-A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3611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blipFill>
            <a:blip r:embed="rId2" cstate="print"/>
            <a:tile tx="0" ty="0" sx="100000" sy="100000" flip="none" algn="tl"/>
          </a:blipFill>
        </p:spPr>
        <p:txBody>
          <a:bodyPr/>
          <a:lstStyle/>
          <a:p>
            <a:pPr algn="ctr"/>
            <a:r>
              <a:rPr lang="az-Latn-AZ" i="1" dirty="0" smtClean="0">
                <a:solidFill>
                  <a:srgbClr val="C00000"/>
                </a:solidFill>
                <a:latin typeface="Times New Roman" pitchFamily="18" charset="0"/>
                <a:cs typeface="Times New Roman" pitchFamily="18" charset="0"/>
              </a:rPr>
              <a:t>Daşınmaz  əmlak  bazarının  funksiyaları</a:t>
            </a:r>
            <a:endParaRPr lang="ru-RU" i="1"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p:txBody>
          <a:bodyPr/>
          <a:lstStyle/>
          <a:p>
            <a:endParaRPr lang="ru-RU" dirty="0"/>
          </a:p>
        </p:txBody>
      </p:sp>
      <p:graphicFrame>
        <p:nvGraphicFramePr>
          <p:cNvPr id="7" name="Содержимое 6"/>
          <p:cNvGraphicFramePr>
            <a:graphicFrameLocks noGrp="1"/>
          </p:cNvGraphicFramePr>
          <p:nvPr>
            <p:ph sz="half" idx="2"/>
          </p:nvPr>
        </p:nvGraphicFramePr>
        <p:xfrm>
          <a:off x="839788" y="2505075"/>
          <a:ext cx="5157787" cy="3684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Текст 4"/>
          <p:cNvSpPr>
            <a:spLocks noGrp="1"/>
          </p:cNvSpPr>
          <p:nvPr>
            <p:ph type="body" sz="quarter" idx="3"/>
          </p:nvPr>
        </p:nvSpPr>
        <p:spPr/>
        <p:txBody>
          <a:bodyPr/>
          <a:lstStyle/>
          <a:p>
            <a:endParaRPr lang="ru-RU"/>
          </a:p>
        </p:txBody>
      </p:sp>
      <p:graphicFrame>
        <p:nvGraphicFramePr>
          <p:cNvPr id="8" name="Содержимое 7"/>
          <p:cNvGraphicFramePr>
            <a:graphicFrameLocks noGrp="1"/>
          </p:cNvGraphicFramePr>
          <p:nvPr>
            <p:ph sz="quarter" idx="4"/>
          </p:nvPr>
        </p:nvGraphicFramePr>
        <p:xfrm>
          <a:off x="6172200" y="2505075"/>
          <a:ext cx="5183188" cy="36845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412875"/>
          </a:xfrm>
          <a:blipFill>
            <a:blip r:embed="rId2" cstate="print"/>
            <a:tile tx="0" ty="0" sx="100000" sy="100000" flip="none" algn="tl"/>
          </a:blipFill>
          <a:ln w="38100">
            <a:solidFill>
              <a:srgbClr val="00B0F0"/>
            </a:solidFill>
          </a:ln>
        </p:spPr>
        <p:txBody>
          <a:bodyPr>
            <a:normAutofit/>
          </a:bodyPr>
          <a:lstStyle/>
          <a:p>
            <a:r>
              <a:rPr lang="az-Latn-AZ" dirty="0" smtClean="0">
                <a:latin typeface="Times New Roman" pitchFamily="18" charset="0"/>
                <a:cs typeface="Times New Roman" pitchFamily="18" charset="0"/>
              </a:rPr>
              <a:t>      </a:t>
            </a:r>
            <a:r>
              <a:rPr lang="az-Latn-AZ" b="1" i="1" dirty="0" smtClean="0">
                <a:solidFill>
                  <a:srgbClr val="002060"/>
                </a:solidFill>
                <a:latin typeface="Times New Roman" pitchFamily="18" charset="0"/>
                <a:cs typeface="Times New Roman" pitchFamily="18" charset="0"/>
              </a:rPr>
              <a:t>Qiymətləndirmə  dəyərinin   növləri</a:t>
            </a:r>
            <a:endParaRPr lang="ru-RU" b="1" i="1" dirty="0">
              <a:solidFill>
                <a:srgbClr val="002060"/>
              </a:solidFill>
              <a:latin typeface="Times New Roman" pitchFamily="18" charset="0"/>
              <a:cs typeface="Times New Roman" pitchFamily="18" charset="0"/>
            </a:endParaRPr>
          </a:p>
        </p:txBody>
      </p:sp>
      <p:pic>
        <p:nvPicPr>
          <p:cNvPr id="1026" name="Picture 2" descr="C:\Documents and Settings\Admin\Рабочий стол\SLAYD ÜÇÜN ŞƏKİLLƏR\Real-Estate.jpg"/>
          <p:cNvPicPr>
            <a:picLocks noChangeAspect="1" noChangeArrowheads="1"/>
          </p:cNvPicPr>
          <p:nvPr/>
        </p:nvPicPr>
        <p:blipFill>
          <a:blip r:embed="rId3" cstate="print"/>
          <a:srcRect/>
          <a:stretch>
            <a:fillRect/>
          </a:stretch>
        </p:blipFill>
        <p:spPr bwMode="auto">
          <a:xfrm>
            <a:off x="875211" y="1778001"/>
            <a:ext cx="3657600" cy="4413794"/>
          </a:xfrm>
          <a:prstGeom prst="rect">
            <a:avLst/>
          </a:prstGeom>
          <a:noFill/>
        </p:spPr>
      </p:pic>
      <p:sp>
        <p:nvSpPr>
          <p:cNvPr id="5" name="Содержимое 4"/>
          <p:cNvSpPr>
            <a:spLocks noGrp="1"/>
          </p:cNvSpPr>
          <p:nvPr>
            <p:ph idx="1"/>
          </p:nvPr>
        </p:nvSpPr>
        <p:spPr>
          <a:xfrm>
            <a:off x="4495800" y="1825625"/>
            <a:ext cx="6858000" cy="4351338"/>
          </a:xfrm>
          <a:solidFill>
            <a:srgbClr val="92D050"/>
          </a:solidFill>
          <a:ln w="38100">
            <a:solidFill>
              <a:srgbClr val="FF0000"/>
            </a:solidFill>
          </a:ln>
        </p:spPr>
        <p:txBody>
          <a:bodyPr>
            <a:normAutofit/>
          </a:bodyPr>
          <a:lstStyle/>
          <a:p>
            <a:r>
              <a:rPr lang="az-Latn-AZ" b="1" i="1" dirty="0" smtClean="0">
                <a:solidFill>
                  <a:srgbClr val="C00000"/>
                </a:solidFill>
                <a:latin typeface="Times New Roman" pitchFamily="18" charset="0"/>
                <a:cs typeface="Times New Roman" pitchFamily="18" charset="0"/>
              </a:rPr>
              <a:t>Bazar  dəyəri;</a:t>
            </a:r>
          </a:p>
          <a:p>
            <a:r>
              <a:rPr lang="az-Latn-AZ" b="1" i="1" dirty="0" smtClean="0">
                <a:solidFill>
                  <a:srgbClr val="C00000"/>
                </a:solidFill>
                <a:latin typeface="Times New Roman" pitchFamily="18" charset="0"/>
                <a:cs typeface="Times New Roman" pitchFamily="18" charset="0"/>
              </a:rPr>
              <a:t>Investisiya dəyəri;</a:t>
            </a:r>
          </a:p>
          <a:p>
            <a:r>
              <a:rPr lang="az-Latn-AZ" b="1" i="1" dirty="0" smtClean="0">
                <a:solidFill>
                  <a:srgbClr val="C00000"/>
                </a:solidFill>
                <a:latin typeface="Times New Roman" pitchFamily="18" charset="0"/>
                <a:cs typeface="Times New Roman" pitchFamily="18" charset="0"/>
              </a:rPr>
              <a:t>Girov dəyəri;</a:t>
            </a:r>
          </a:p>
          <a:p>
            <a:r>
              <a:rPr lang="az-Latn-AZ" b="1" i="1" dirty="0" smtClean="0">
                <a:solidFill>
                  <a:srgbClr val="C00000"/>
                </a:solidFill>
                <a:latin typeface="Times New Roman" pitchFamily="18" charset="0"/>
                <a:cs typeface="Times New Roman" pitchFamily="18" charset="0"/>
              </a:rPr>
              <a:t>Sığorta dəyəri;</a:t>
            </a:r>
          </a:p>
          <a:p>
            <a:r>
              <a:rPr lang="az-Latn-AZ" b="1" i="1" dirty="0" smtClean="0">
                <a:solidFill>
                  <a:srgbClr val="C00000"/>
                </a:solidFill>
                <a:latin typeface="Times New Roman" pitchFamily="18" charset="0"/>
                <a:cs typeface="Times New Roman" pitchFamily="18" charset="0"/>
              </a:rPr>
              <a:t>Vergiyə  cəlbetmə dəyəri; </a:t>
            </a:r>
          </a:p>
          <a:p>
            <a:r>
              <a:rPr lang="az-Latn-AZ" b="1" i="1" dirty="0" smtClean="0">
                <a:solidFill>
                  <a:srgbClr val="C00000"/>
                </a:solidFill>
                <a:latin typeface="Times New Roman" pitchFamily="18" charset="0"/>
                <a:cs typeface="Times New Roman" pitchFamily="18" charset="0"/>
              </a:rPr>
              <a:t>Istifadə dəyəri;</a:t>
            </a:r>
          </a:p>
          <a:p>
            <a:r>
              <a:rPr lang="az-Latn-AZ" b="1" i="1" dirty="0" smtClean="0">
                <a:solidFill>
                  <a:srgbClr val="C00000"/>
                </a:solidFill>
                <a:latin typeface="Times New Roman" pitchFamily="18" charset="0"/>
                <a:cs typeface="Times New Roman" pitchFamily="18" charset="0"/>
              </a:rPr>
              <a:t>Mübadilə dəyəri;</a:t>
            </a:r>
          </a:p>
          <a:p>
            <a:r>
              <a:rPr lang="az-Latn-AZ" b="1" i="1" dirty="0" smtClean="0">
                <a:solidFill>
                  <a:srgbClr val="C00000"/>
                </a:solidFill>
                <a:latin typeface="Times New Roman" pitchFamily="18" charset="0"/>
                <a:cs typeface="Times New Roman" pitchFamily="18" charset="0"/>
              </a:rPr>
              <a:t>Likvid dəyər.</a:t>
            </a:r>
          </a:p>
          <a:p>
            <a:pPr>
              <a:buNone/>
            </a:pP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6943" y="222069"/>
            <a:ext cx="10515600" cy="1097280"/>
          </a:xfrm>
        </p:spPr>
        <p:txBody>
          <a:bodyPr>
            <a:normAutofit fontScale="90000"/>
          </a:bodyPr>
          <a:lstStyle/>
          <a:p>
            <a:r>
              <a:rPr lang="az-Latn-AZ" b="1" dirty="0" smtClean="0">
                <a:latin typeface="Times New Roman" pitchFamily="18" charset="0"/>
                <a:cs typeface="Times New Roman" pitchFamily="18" charset="0"/>
              </a:rPr>
              <a:t>Qiymətləndirmədə zəruri olan bazar amilləri</a:t>
            </a:r>
            <a:r>
              <a:rPr lang="az-Latn-AZ" dirty="0" smtClean="0">
                <a:latin typeface="Times New Roman" pitchFamily="18" charset="0"/>
                <a:cs typeface="Times New Roman" pitchFamily="18" charset="0"/>
              </a:rPr>
              <a:t/>
            </a:r>
            <a:br>
              <a:rPr lang="az-Latn-AZ" dirty="0" smtClean="0">
                <a:latin typeface="Times New Roman" pitchFamily="18" charset="0"/>
                <a:cs typeface="Times New Roman" pitchFamily="18" charset="0"/>
              </a:rPr>
            </a:br>
            <a:r>
              <a:rPr lang="az-Latn-AZ" dirty="0" smtClean="0">
                <a:latin typeface="Times New Roman" pitchFamily="18" charset="0"/>
                <a:cs typeface="Times New Roman" pitchFamily="18" charset="0"/>
              </a:rPr>
              <a:t/>
            </a:r>
            <a:br>
              <a:rPr lang="az-Latn-AZ"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7" name="Солнце 6"/>
          <p:cNvSpPr/>
          <p:nvPr/>
        </p:nvSpPr>
        <p:spPr>
          <a:xfrm>
            <a:off x="-1" y="561702"/>
            <a:ext cx="6048103" cy="6021977"/>
          </a:xfrm>
          <a:prstGeom prst="sun">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z-Latn-AZ" b="1" dirty="0" smtClean="0">
                <a:solidFill>
                  <a:srgbClr val="FF0000"/>
                </a:solidFill>
                <a:latin typeface="Times New Roman" pitchFamily="18" charset="0"/>
                <a:cs typeface="Times New Roman" pitchFamily="18" charset="0"/>
              </a:rPr>
              <a:t>Vaxt amili-</a:t>
            </a:r>
            <a:r>
              <a:rPr lang="az-Latn-AZ" b="1" dirty="0" smtClean="0">
                <a:latin typeface="Times New Roman" pitchFamily="18" charset="0"/>
                <a:cs typeface="Times New Roman" pitchFamily="18" charset="0"/>
              </a:rPr>
              <a:t>bütün bazar proseslərinə, o cümlədən qiymətə,  dəyərə, qərarların qəbuluna təsir göstərən ən vacib parametrlərdəndir.</a:t>
            </a:r>
          </a:p>
          <a:p>
            <a:pPr algn="ctr"/>
            <a:endParaRPr lang="ru-RU" dirty="0"/>
          </a:p>
        </p:txBody>
      </p:sp>
      <p:sp>
        <p:nvSpPr>
          <p:cNvPr id="8" name="Солнце 7"/>
          <p:cNvSpPr/>
          <p:nvPr/>
        </p:nvSpPr>
        <p:spPr>
          <a:xfrm>
            <a:off x="6352902" y="600891"/>
            <a:ext cx="5839098" cy="5917473"/>
          </a:xfrm>
          <a:prstGeom prst="sun">
            <a:avLst/>
          </a:prstGeom>
          <a:solidFill>
            <a:srgbClr val="00B0F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z-Latn-AZ" b="1" dirty="0" smtClean="0">
                <a:solidFill>
                  <a:srgbClr val="FF0000"/>
                </a:solidFill>
                <a:latin typeface="Times New Roman" pitchFamily="18" charset="0"/>
                <a:cs typeface="Times New Roman" pitchFamily="18" charset="0"/>
              </a:rPr>
              <a:t>Risk-</a:t>
            </a:r>
            <a:r>
              <a:rPr lang="az-Latn-AZ" b="1" dirty="0" smtClean="0">
                <a:latin typeface="Times New Roman" pitchFamily="18" charset="0"/>
                <a:cs typeface="Times New Roman" pitchFamily="18" charset="0"/>
              </a:rPr>
              <a:t> əmlak növündən əldə olunan gəlirlərin proqnozlaşdırılan-dan fərqlənmə ehtimalının ümumi nəticəsi kimi qəbul olunmalıdır.</a:t>
            </a:r>
            <a:endParaRPr lang="ru-RU"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a:solidFill>
            <a:schemeClr val="accent4">
              <a:lumMod val="40000"/>
              <a:lumOff val="60000"/>
            </a:schemeClr>
          </a:solidFill>
        </p:spPr>
        <p:txBody>
          <a:bodyPr>
            <a:normAutofit/>
          </a:bodyPr>
          <a:lstStyle/>
          <a:p>
            <a:r>
              <a:rPr lang="az-Latn-AZ" sz="2800" i="1" dirty="0" smtClean="0">
                <a:solidFill>
                  <a:srgbClr val="7030A0"/>
                </a:solidFill>
                <a:latin typeface="Times New Roman" panose="02020603050405020304" pitchFamily="18" charset="0"/>
                <a:cs typeface="Times New Roman" panose="02020603050405020304" pitchFamily="18" charset="0"/>
              </a:rPr>
              <a:t>                           </a:t>
            </a:r>
            <a:r>
              <a:rPr lang="az-Latn-AZ" sz="4000" i="1" dirty="0" smtClean="0">
                <a:solidFill>
                  <a:srgbClr val="7030A0"/>
                </a:solidFill>
                <a:latin typeface="Times New Roman" panose="02020603050405020304" pitchFamily="18" charset="0"/>
                <a:cs typeface="Times New Roman" panose="02020603050405020304" pitchFamily="18" charset="0"/>
              </a:rPr>
              <a:t>Qiymətləndirmə fəaliyyətinin məqsədləri</a:t>
            </a:r>
            <a:br>
              <a:rPr lang="az-Latn-AZ" sz="4000" i="1" dirty="0" smtClean="0">
                <a:solidFill>
                  <a:srgbClr val="7030A0"/>
                </a:solidFill>
                <a:latin typeface="Times New Roman" panose="02020603050405020304" pitchFamily="18" charset="0"/>
                <a:cs typeface="Times New Roman" panose="02020603050405020304" pitchFamily="18" charset="0"/>
              </a:rPr>
            </a:br>
            <a:r>
              <a:rPr lang="en-US" sz="4000" i="1" dirty="0" smtClean="0">
                <a:solidFill>
                  <a:srgbClr val="7030A0"/>
                </a:solidFill>
                <a:latin typeface="Times New Roman" panose="02020603050405020304" pitchFamily="18" charset="0"/>
                <a:cs typeface="Times New Roman" panose="02020603050405020304" pitchFamily="18" charset="0"/>
              </a:rPr>
              <a:t/>
            </a:r>
            <a:br>
              <a:rPr lang="en-US" sz="4000" i="1" dirty="0" smtClean="0">
                <a:solidFill>
                  <a:srgbClr val="7030A0"/>
                </a:solidFill>
                <a:latin typeface="Times New Roman" panose="02020603050405020304" pitchFamily="18" charset="0"/>
                <a:cs typeface="Times New Roman" panose="02020603050405020304" pitchFamily="18" charset="0"/>
              </a:rPr>
            </a:br>
            <a:r>
              <a:rPr lang="az-Latn-AZ" sz="4000" b="1" dirty="0" smtClean="0">
                <a:latin typeface="Times New Roman" panose="02020603050405020304" pitchFamily="18" charset="0"/>
                <a:cs typeface="Times New Roman" panose="02020603050405020304" pitchFamily="18" charset="0"/>
              </a:rPr>
              <a:t/>
            </a:r>
            <a:br>
              <a:rPr lang="az-Latn-AZ" sz="4000" b="1" dirty="0" smtClean="0">
                <a:latin typeface="Times New Roman" panose="02020603050405020304" pitchFamily="18" charset="0"/>
                <a:cs typeface="Times New Roman" panose="02020603050405020304" pitchFamily="18" charset="0"/>
              </a:rPr>
            </a:br>
            <a:r>
              <a:rPr lang="az-Latn-AZ" sz="4000" b="1" dirty="0" smtClean="0">
                <a:latin typeface="Times New Roman" panose="02020603050405020304" pitchFamily="18" charset="0"/>
                <a:cs typeface="Times New Roman" panose="02020603050405020304" pitchFamily="18" charset="0"/>
              </a:rPr>
              <a:t/>
            </a:r>
            <a:br>
              <a:rPr lang="az-Latn-AZ" sz="4000" b="1" dirty="0" smtClean="0">
                <a:latin typeface="Times New Roman" panose="02020603050405020304" pitchFamily="18" charset="0"/>
                <a:cs typeface="Times New Roman" panose="02020603050405020304" pitchFamily="18" charset="0"/>
              </a:rPr>
            </a:br>
            <a:r>
              <a:rPr lang="az-Latn-AZ" sz="2800" dirty="0" smtClean="0">
                <a:latin typeface="Times New Roman" panose="02020603050405020304" pitchFamily="18" charset="0"/>
                <a:cs typeface="Times New Roman" panose="02020603050405020304" pitchFamily="18" charset="0"/>
              </a:rPr>
              <a:t/>
            </a:r>
            <a:br>
              <a:rPr lang="az-Latn-AZ" sz="2800" dirty="0" smtClean="0">
                <a:latin typeface="Times New Roman" panose="02020603050405020304" pitchFamily="18" charset="0"/>
                <a:cs typeface="Times New Roman" panose="02020603050405020304" pitchFamily="18" charset="0"/>
              </a:rPr>
            </a:br>
            <a:r>
              <a:rPr lang="az-Latn-AZ" sz="2800" dirty="0" smtClean="0">
                <a:latin typeface="Times New Roman" panose="02020603050405020304" pitchFamily="18" charset="0"/>
                <a:cs typeface="Times New Roman" panose="02020603050405020304" pitchFamily="18" charset="0"/>
              </a:rPr>
              <a:t/>
            </a:r>
            <a:br>
              <a:rPr lang="az-Latn-AZ" sz="2800" dirty="0" smtClean="0">
                <a:latin typeface="Times New Roman" panose="02020603050405020304" pitchFamily="18" charset="0"/>
                <a:cs typeface="Times New Roman" panose="02020603050405020304" pitchFamily="18" charset="0"/>
              </a:rPr>
            </a:br>
            <a:r>
              <a:rPr lang="az-Latn-AZ" sz="2800" dirty="0">
                <a:latin typeface="Times New Roman" panose="02020603050405020304" pitchFamily="18" charset="0"/>
                <a:cs typeface="Times New Roman" panose="02020603050405020304" pitchFamily="18" charset="0"/>
              </a:rPr>
              <a:t/>
            </a:r>
            <a:br>
              <a:rPr lang="az-Latn-AZ" sz="2800" dirty="0">
                <a:latin typeface="Times New Roman" panose="02020603050405020304" pitchFamily="18" charset="0"/>
                <a:cs typeface="Times New Roman" panose="02020603050405020304" pitchFamily="18" charset="0"/>
              </a:rPr>
            </a:br>
            <a:r>
              <a:rPr lang="az-Latn-AZ" sz="2800" dirty="0" smtClean="0">
                <a:latin typeface="Times New Roman" panose="02020603050405020304" pitchFamily="18" charset="0"/>
                <a:cs typeface="Times New Roman" panose="02020603050405020304" pitchFamily="18" charset="0"/>
              </a:rPr>
              <a:t/>
            </a:r>
            <a:br>
              <a:rPr lang="az-Latn-AZ" sz="2800" dirty="0" smtClean="0">
                <a:latin typeface="Times New Roman" panose="02020603050405020304" pitchFamily="18" charset="0"/>
                <a:cs typeface="Times New Roman" panose="02020603050405020304" pitchFamily="18" charset="0"/>
              </a:rPr>
            </a:br>
            <a:r>
              <a:rPr lang="az-Latn-AZ" sz="1400" dirty="0" smtClean="0">
                <a:latin typeface="Times New Roman" panose="02020603050405020304" pitchFamily="18" charset="0"/>
                <a:cs typeface="Times New Roman" panose="02020603050405020304" pitchFamily="18" charset="0"/>
              </a:rPr>
              <a:t/>
            </a:r>
            <a:br>
              <a:rPr lang="az-Latn-AZ" sz="1400" dirty="0" smtClean="0">
                <a:latin typeface="Times New Roman" panose="02020603050405020304" pitchFamily="18" charset="0"/>
                <a:cs typeface="Times New Roman" panose="02020603050405020304" pitchFamily="18" charset="0"/>
              </a:rPr>
            </a:br>
            <a:r>
              <a:rPr lang="az-Latn-AZ" sz="1400" dirty="0" smtClean="0">
                <a:latin typeface="Times New Roman" panose="02020603050405020304" pitchFamily="18" charset="0"/>
                <a:cs typeface="Times New Roman" panose="02020603050405020304" pitchFamily="18" charset="0"/>
              </a:rPr>
              <a:t/>
            </a:r>
            <a:br>
              <a:rPr lang="az-Latn-AZ" sz="1400" dirty="0" smtClean="0">
                <a:latin typeface="Times New Roman" panose="02020603050405020304" pitchFamily="18" charset="0"/>
                <a:cs typeface="Times New Roman" panose="02020603050405020304" pitchFamily="18" charset="0"/>
              </a:rPr>
            </a:br>
            <a:endParaRPr lang="ru-RU" sz="1400" dirty="0"/>
          </a:p>
        </p:txBody>
      </p:sp>
      <p:sp>
        <p:nvSpPr>
          <p:cNvPr id="3" name="Скругленный прямоугольник 2"/>
          <p:cNvSpPr/>
          <p:nvPr/>
        </p:nvSpPr>
        <p:spPr>
          <a:xfrm>
            <a:off x="867617" y="2659455"/>
            <a:ext cx="1957061" cy="153908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dirty="0" smtClean="0">
                <a:solidFill>
                  <a:schemeClr val="bg2">
                    <a:lumMod val="10000"/>
                  </a:schemeClr>
                </a:solidFill>
                <a:latin typeface="Times New Roman" panose="02020603050405020304" pitchFamily="18" charset="0"/>
                <a:cs typeface="Times New Roman" panose="02020603050405020304" pitchFamily="18" charset="0"/>
              </a:rPr>
              <a:t>dövlət </a:t>
            </a:r>
            <a:r>
              <a:rPr lang="az-Latn-AZ" dirty="0">
                <a:solidFill>
                  <a:schemeClr val="bg2">
                    <a:lumMod val="10000"/>
                  </a:schemeClr>
                </a:solidFill>
                <a:latin typeface="Times New Roman" panose="02020603050405020304" pitchFamily="18" charset="0"/>
                <a:cs typeface="Times New Roman" panose="02020603050405020304" pitchFamily="18" charset="0"/>
              </a:rPr>
              <a:t>əmlakının </a:t>
            </a:r>
            <a:r>
              <a:rPr lang="az-Latn-AZ" dirty="0" smtClean="0">
                <a:solidFill>
                  <a:schemeClr val="bg2">
                    <a:lumMod val="10000"/>
                  </a:schemeClr>
                </a:solidFill>
                <a:latin typeface="Times New Roman" panose="02020603050405020304" pitchFamily="18" charset="0"/>
                <a:cs typeface="Times New Roman" panose="02020603050405020304" pitchFamily="18" charset="0"/>
              </a:rPr>
              <a:t>özəlləşdirilməsi</a:t>
            </a:r>
            <a:r>
              <a:rPr lang="az-Latn-AZ" dirty="0">
                <a:solidFill>
                  <a:schemeClr val="bg2">
                    <a:lumMod val="10000"/>
                  </a:schemeClr>
                </a:solidFill>
                <a:latin typeface="Times New Roman" panose="02020603050405020304" pitchFamily="18" charset="0"/>
                <a:cs typeface="Times New Roman" panose="02020603050405020304" pitchFamily="18" charset="0"/>
              </a:rPr>
              <a:t/>
            </a:r>
            <a:br>
              <a:rPr lang="az-Latn-AZ" dirty="0">
                <a:solidFill>
                  <a:schemeClr val="bg2">
                    <a:lumMod val="10000"/>
                  </a:schemeClr>
                </a:solidFill>
                <a:latin typeface="Times New Roman" panose="02020603050405020304" pitchFamily="18" charset="0"/>
                <a:cs typeface="Times New Roman" panose="02020603050405020304" pitchFamily="18" charset="0"/>
              </a:rPr>
            </a:br>
            <a:endParaRPr lang="ru-RU" dirty="0">
              <a:solidFill>
                <a:schemeClr val="bg2">
                  <a:lumMod val="10000"/>
                </a:schemeClr>
              </a:solidFill>
            </a:endParaRPr>
          </a:p>
        </p:txBody>
      </p:sp>
      <p:sp>
        <p:nvSpPr>
          <p:cNvPr id="5" name="Скругленный прямоугольник 4"/>
          <p:cNvSpPr/>
          <p:nvPr/>
        </p:nvSpPr>
        <p:spPr>
          <a:xfrm>
            <a:off x="4586308" y="4399983"/>
            <a:ext cx="1660558" cy="153909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dirty="0" smtClean="0">
                <a:solidFill>
                  <a:schemeClr val="bg2">
                    <a:lumMod val="10000"/>
                  </a:schemeClr>
                </a:solidFill>
                <a:latin typeface="Times New Roman" panose="02020603050405020304" pitchFamily="18" charset="0"/>
                <a:cs typeface="Times New Roman" panose="02020603050405020304" pitchFamily="18" charset="0"/>
              </a:rPr>
              <a:t>əmlakın </a:t>
            </a:r>
            <a:r>
              <a:rPr lang="az-Latn-AZ" dirty="0">
                <a:solidFill>
                  <a:schemeClr val="bg2">
                    <a:lumMod val="10000"/>
                  </a:schemeClr>
                </a:solidFill>
                <a:latin typeface="Times New Roman" panose="02020603050405020304" pitchFamily="18" charset="0"/>
                <a:cs typeface="Times New Roman" panose="02020603050405020304" pitchFamily="18" charset="0"/>
              </a:rPr>
              <a:t>girov </a:t>
            </a:r>
            <a:r>
              <a:rPr lang="az-Latn-AZ" dirty="0" smtClean="0">
                <a:solidFill>
                  <a:schemeClr val="bg2">
                    <a:lumMod val="10000"/>
                  </a:schemeClr>
                </a:solidFill>
                <a:latin typeface="Times New Roman" panose="02020603050405020304" pitchFamily="18" charset="0"/>
                <a:cs typeface="Times New Roman" panose="02020603050405020304" pitchFamily="18" charset="0"/>
              </a:rPr>
              <a:t>qoyulması</a:t>
            </a:r>
            <a:endParaRPr lang="ru-RU" dirty="0">
              <a:solidFill>
                <a:schemeClr val="bg2">
                  <a:lumMod val="10000"/>
                </a:schemeClr>
              </a:solidFill>
            </a:endParaRPr>
          </a:p>
        </p:txBody>
      </p:sp>
      <p:sp>
        <p:nvSpPr>
          <p:cNvPr id="6" name="Скругленный прямоугольник 5"/>
          <p:cNvSpPr/>
          <p:nvPr/>
        </p:nvSpPr>
        <p:spPr>
          <a:xfrm>
            <a:off x="6455098" y="4372822"/>
            <a:ext cx="1831818" cy="153909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dirty="0" smtClean="0">
                <a:solidFill>
                  <a:schemeClr val="bg2">
                    <a:lumMod val="10000"/>
                  </a:schemeClr>
                </a:solidFill>
                <a:latin typeface="Times New Roman" panose="02020603050405020304" pitchFamily="18" charset="0"/>
                <a:cs typeface="Times New Roman" panose="02020603050405020304" pitchFamily="18" charset="0"/>
              </a:rPr>
              <a:t>əmlakın </a:t>
            </a:r>
            <a:r>
              <a:rPr lang="az-Latn-AZ" dirty="0">
                <a:solidFill>
                  <a:schemeClr val="bg2">
                    <a:lumMod val="10000"/>
                  </a:schemeClr>
                </a:solidFill>
                <a:latin typeface="Times New Roman" panose="02020603050405020304" pitchFamily="18" charset="0"/>
                <a:cs typeface="Times New Roman" panose="02020603050405020304" pitchFamily="18" charset="0"/>
              </a:rPr>
              <a:t>sığorta </a:t>
            </a:r>
            <a:r>
              <a:rPr lang="az-Latn-AZ" dirty="0" smtClean="0">
                <a:solidFill>
                  <a:schemeClr val="bg2">
                    <a:lumMod val="10000"/>
                  </a:schemeClr>
                </a:solidFill>
                <a:latin typeface="Times New Roman" panose="02020603050405020304" pitchFamily="18" charset="0"/>
                <a:cs typeface="Times New Roman" panose="02020603050405020304" pitchFamily="18" charset="0"/>
              </a:rPr>
              <a:t>olunması</a:t>
            </a:r>
            <a:endParaRPr lang="ru-RU" dirty="0">
              <a:solidFill>
                <a:schemeClr val="bg2">
                  <a:lumMod val="10000"/>
                </a:schemeClr>
              </a:solidFill>
            </a:endParaRPr>
          </a:p>
        </p:txBody>
      </p:sp>
      <p:sp>
        <p:nvSpPr>
          <p:cNvPr id="7" name="Скругленный прямоугольник 6"/>
          <p:cNvSpPr/>
          <p:nvPr/>
        </p:nvSpPr>
        <p:spPr>
          <a:xfrm>
            <a:off x="8491373" y="4372822"/>
            <a:ext cx="1778248" cy="153909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dirty="0" smtClean="0">
                <a:solidFill>
                  <a:schemeClr val="bg2">
                    <a:lumMod val="10000"/>
                  </a:schemeClr>
                </a:solidFill>
                <a:latin typeface="Times New Roman" panose="02020603050405020304" pitchFamily="18" charset="0"/>
                <a:cs typeface="Times New Roman" panose="02020603050405020304" pitchFamily="18" charset="0"/>
              </a:rPr>
              <a:t>investisiya qoyuluşları</a:t>
            </a:r>
            <a:endParaRPr lang="ru-RU" dirty="0">
              <a:solidFill>
                <a:schemeClr val="bg2">
                  <a:lumMod val="10000"/>
                </a:schemeClr>
              </a:solidFill>
            </a:endParaRPr>
          </a:p>
        </p:txBody>
      </p:sp>
      <p:sp>
        <p:nvSpPr>
          <p:cNvPr id="8" name="Скругленный прямоугольник 7"/>
          <p:cNvSpPr/>
          <p:nvPr/>
        </p:nvSpPr>
        <p:spPr>
          <a:xfrm>
            <a:off x="9587623" y="2598344"/>
            <a:ext cx="1901222" cy="153682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dirty="0" smtClean="0">
                <a:solidFill>
                  <a:schemeClr val="bg2">
                    <a:lumMod val="10000"/>
                  </a:schemeClr>
                </a:solidFill>
                <a:latin typeface="Times New Roman" panose="02020603050405020304" pitchFamily="18" charset="0"/>
                <a:cs typeface="Times New Roman" panose="02020603050405020304" pitchFamily="18" charset="0"/>
              </a:rPr>
              <a:t>əmlak mübahisələrinin həlli  </a:t>
            </a:r>
            <a:endParaRPr lang="ru-RU" dirty="0">
              <a:solidFill>
                <a:schemeClr val="bg2">
                  <a:lumMod val="10000"/>
                </a:schemeClr>
              </a:solidFill>
            </a:endParaRPr>
          </a:p>
          <a:p>
            <a:pPr algn="ctr"/>
            <a:endParaRPr lang="ru-RU" dirty="0"/>
          </a:p>
        </p:txBody>
      </p:sp>
      <p:sp>
        <p:nvSpPr>
          <p:cNvPr id="4" name="Скругленный прямоугольник 3"/>
          <p:cNvSpPr/>
          <p:nvPr/>
        </p:nvSpPr>
        <p:spPr>
          <a:xfrm>
            <a:off x="2082296" y="4399983"/>
            <a:ext cx="2295780" cy="151192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dirty="0">
                <a:solidFill>
                  <a:schemeClr val="tx1">
                    <a:lumMod val="95000"/>
                    <a:lumOff val="5000"/>
                  </a:schemeClr>
                </a:solidFill>
                <a:latin typeface="Times New Roman" panose="02020603050405020304" pitchFamily="18" charset="0"/>
                <a:cs typeface="Times New Roman" panose="02020603050405020304" pitchFamily="18" charset="0"/>
              </a:rPr>
              <a:t>v</a:t>
            </a:r>
            <a:r>
              <a:rPr lang="az-Latn-AZ" dirty="0" smtClean="0">
                <a:solidFill>
                  <a:schemeClr val="tx1">
                    <a:lumMod val="95000"/>
                    <a:lumOff val="5000"/>
                  </a:schemeClr>
                </a:solidFill>
                <a:latin typeface="Times New Roman" panose="02020603050405020304" pitchFamily="18" charset="0"/>
                <a:cs typeface="Times New Roman" panose="02020603050405020304" pitchFamily="18" charset="0"/>
              </a:rPr>
              <a:t>ergitutma bazasının müəyyənləşdirilməsi</a:t>
            </a: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cxnSp>
        <p:nvCxnSpPr>
          <p:cNvPr id="12" name="Прямая со стрелкой 11"/>
          <p:cNvCxnSpPr/>
          <p:nvPr/>
        </p:nvCxnSpPr>
        <p:spPr>
          <a:xfrm>
            <a:off x="6237827" y="1755241"/>
            <a:ext cx="4327567" cy="852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H="1">
            <a:off x="3525567" y="1821447"/>
            <a:ext cx="2689234" cy="2569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H="1">
            <a:off x="5436804" y="1773349"/>
            <a:ext cx="801023" cy="2599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6237827" y="1773349"/>
            <a:ext cx="1133180" cy="25542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6237827" y="1773349"/>
            <a:ext cx="3241913" cy="25360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H="1">
            <a:off x="2236208" y="1773349"/>
            <a:ext cx="4010658" cy="8861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875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sz="2800" b="1" dirty="0" smtClean="0">
                <a:latin typeface="Times New Roman" pitchFamily="18" charset="0"/>
                <a:cs typeface="Times New Roman" pitchFamily="18" charset="0"/>
              </a:rPr>
              <a:t>		</a:t>
            </a:r>
            <a:br>
              <a:rPr lang="az-Latn-AZ" sz="2800" b="1" dirty="0" smtClean="0">
                <a:latin typeface="Times New Roman" pitchFamily="18" charset="0"/>
                <a:cs typeface="Times New Roman" pitchFamily="18" charset="0"/>
              </a:rPr>
            </a:br>
            <a:r>
              <a:rPr lang="az-Latn-AZ" sz="2800" b="1" dirty="0" smtClean="0">
                <a:latin typeface="Times New Roman" pitchFamily="18" charset="0"/>
                <a:cs typeface="Times New Roman" pitchFamily="18" charset="0"/>
              </a:rPr>
              <a:t/>
            </a:r>
            <a:br>
              <a:rPr lang="az-Latn-AZ" sz="2800" b="1" dirty="0" smtClean="0">
                <a:latin typeface="Times New Roman" pitchFamily="18" charset="0"/>
                <a:cs typeface="Times New Roman" pitchFamily="18" charset="0"/>
              </a:rPr>
            </a:br>
            <a:r>
              <a:rPr lang="az-Latn-AZ" sz="2800" b="1" dirty="0" smtClean="0">
                <a:latin typeface="Times New Roman" pitchFamily="18" charset="0"/>
                <a:cs typeface="Times New Roman" pitchFamily="18" charset="0"/>
              </a:rPr>
              <a:t/>
            </a:r>
            <a:br>
              <a:rPr lang="az-Latn-AZ" sz="2800" b="1" dirty="0" smtClean="0">
                <a:latin typeface="Times New Roman" pitchFamily="18" charset="0"/>
                <a:cs typeface="Times New Roman" pitchFamily="18" charset="0"/>
              </a:rPr>
            </a:br>
            <a:r>
              <a:rPr lang="az-Latn-AZ" sz="2800" b="1" dirty="0" smtClean="0">
                <a:latin typeface="Times New Roman" pitchFamily="18" charset="0"/>
                <a:cs typeface="Times New Roman" pitchFamily="18" charset="0"/>
              </a:rPr>
              <a:t/>
            </a:r>
            <a:br>
              <a:rPr lang="az-Latn-AZ" sz="2800" b="1" dirty="0" smtClean="0">
                <a:latin typeface="Times New Roman" pitchFamily="18" charset="0"/>
                <a:cs typeface="Times New Roman" pitchFamily="18" charset="0"/>
              </a:rPr>
            </a:br>
            <a:r>
              <a:rPr lang="az-Latn-AZ" sz="2800" b="1" dirty="0" smtClean="0">
                <a:latin typeface="Times New Roman" pitchFamily="18" charset="0"/>
                <a:cs typeface="Times New Roman" pitchFamily="18" charset="0"/>
              </a:rPr>
              <a:t/>
            </a:r>
            <a:br>
              <a:rPr lang="az-Latn-AZ" sz="2800" b="1" dirty="0" smtClean="0">
                <a:latin typeface="Times New Roman" pitchFamily="18" charset="0"/>
                <a:cs typeface="Times New Roman" pitchFamily="18" charset="0"/>
              </a:rPr>
            </a:br>
            <a:r>
              <a:rPr lang="az-Latn-AZ" sz="2800" b="1" dirty="0" smtClean="0">
                <a:latin typeface="Times New Roman" pitchFamily="18" charset="0"/>
                <a:cs typeface="Times New Roman" pitchFamily="18" charset="0"/>
              </a:rPr>
              <a:t/>
            </a:r>
            <a:br>
              <a:rPr lang="az-Latn-AZ" sz="2800" b="1" dirty="0" smtClean="0">
                <a:latin typeface="Times New Roman" pitchFamily="18" charset="0"/>
                <a:cs typeface="Times New Roman" pitchFamily="18" charset="0"/>
              </a:rPr>
            </a:br>
            <a:r>
              <a:rPr lang="az-Latn-AZ" sz="2800" b="1" dirty="0" smtClean="0">
                <a:latin typeface="Times New Roman" pitchFamily="18" charset="0"/>
                <a:cs typeface="Times New Roman" pitchFamily="18" charset="0"/>
              </a:rPr>
              <a:t/>
            </a:r>
            <a:br>
              <a:rPr lang="az-Latn-AZ" sz="2800" b="1" dirty="0" smtClean="0">
                <a:latin typeface="Times New Roman" pitchFamily="18" charset="0"/>
                <a:cs typeface="Times New Roman" pitchFamily="18" charset="0"/>
              </a:rPr>
            </a:br>
            <a:r>
              <a:rPr lang="az-Latn-AZ" sz="2800" b="1" dirty="0" smtClean="0">
                <a:latin typeface="Times New Roman" pitchFamily="18" charset="0"/>
                <a:cs typeface="Times New Roman" pitchFamily="18" charset="0"/>
              </a:rPr>
              <a:t/>
            </a:r>
            <a:br>
              <a:rPr lang="az-Latn-AZ" sz="2800" b="1" dirty="0" smtClean="0">
                <a:latin typeface="Times New Roman" pitchFamily="18" charset="0"/>
                <a:cs typeface="Times New Roman" pitchFamily="18" charset="0"/>
              </a:rPr>
            </a:br>
            <a:r>
              <a:rPr lang="az-Latn-AZ" sz="2800" b="1" dirty="0" smtClean="0">
                <a:latin typeface="Times New Roman" pitchFamily="18" charset="0"/>
                <a:cs typeface="Times New Roman" pitchFamily="18" charset="0"/>
              </a:rPr>
              <a:t/>
            </a:r>
            <a:br>
              <a:rPr lang="az-Latn-AZ" sz="2800" b="1" dirty="0" smtClean="0">
                <a:latin typeface="Times New Roman" pitchFamily="18" charset="0"/>
                <a:cs typeface="Times New Roman" pitchFamily="18" charset="0"/>
              </a:rPr>
            </a:br>
            <a:r>
              <a:rPr lang="az-Latn-AZ" sz="2800" b="1" dirty="0" smtClean="0">
                <a:latin typeface="Times New Roman" pitchFamily="18" charset="0"/>
                <a:cs typeface="Times New Roman" pitchFamily="18" charset="0"/>
              </a:rPr>
              <a:t/>
            </a:r>
            <a:br>
              <a:rPr lang="az-Latn-AZ" sz="2800" b="1" dirty="0" smtClean="0">
                <a:latin typeface="Times New Roman" pitchFamily="18" charset="0"/>
                <a:cs typeface="Times New Roman" pitchFamily="18" charset="0"/>
              </a:rPr>
            </a:br>
            <a:r>
              <a:rPr lang="az-Latn-AZ" sz="2800" b="1" dirty="0" smtClean="0">
                <a:latin typeface="Times New Roman" pitchFamily="18" charset="0"/>
                <a:cs typeface="Times New Roman" pitchFamily="18" charset="0"/>
              </a:rPr>
              <a:t/>
            </a:r>
            <a:br>
              <a:rPr lang="az-Latn-AZ" sz="2800" b="1" dirty="0" smtClean="0">
                <a:latin typeface="Times New Roman" pitchFamily="18" charset="0"/>
                <a:cs typeface="Times New Roman" pitchFamily="18" charset="0"/>
              </a:rPr>
            </a:br>
            <a:r>
              <a:rPr lang="az-Latn-AZ" sz="2800" b="1" dirty="0" smtClean="0">
                <a:solidFill>
                  <a:srgbClr val="FF0000"/>
                </a:solidFill>
                <a:latin typeface="Times New Roman" pitchFamily="18" charset="0"/>
                <a:cs typeface="Times New Roman" pitchFamily="18" charset="0"/>
              </a:rPr>
              <a:t>Könüllü qiymətləndirmə</a:t>
            </a:r>
            <a:br>
              <a:rPr lang="az-Latn-AZ" sz="2800" b="1" dirty="0" smtClean="0">
                <a:solidFill>
                  <a:srgbClr val="FF0000"/>
                </a:solidFill>
                <a:latin typeface="Times New Roman" pitchFamily="18" charset="0"/>
                <a:cs typeface="Times New Roman" pitchFamily="18" charset="0"/>
              </a:rPr>
            </a:br>
            <a:r>
              <a:rPr lang="az-Latn-AZ" sz="2800" b="1" dirty="0" smtClean="0">
                <a:solidFill>
                  <a:srgbClr val="FF0000"/>
                </a:solidFill>
                <a:latin typeface="Times New Roman" pitchFamily="18" charset="0"/>
                <a:cs typeface="Times New Roman" pitchFamily="18" charset="0"/>
              </a:rPr>
              <a:t>              halları   </a:t>
            </a:r>
            <a:endParaRPr lang="ru-RU" sz="2800" b="1" dirty="0">
              <a:solidFill>
                <a:srgbClr val="FF0000"/>
              </a:solidFill>
              <a:latin typeface="Times New Roman" pitchFamily="18" charset="0"/>
              <a:cs typeface="Times New Roman" pitchFamily="18" charset="0"/>
            </a:endParaRPr>
          </a:p>
        </p:txBody>
      </p:sp>
      <p:cxnSp>
        <p:nvCxnSpPr>
          <p:cNvPr id="11" name="Прямая со стрелкой 10"/>
          <p:cNvCxnSpPr/>
          <p:nvPr/>
        </p:nvCxnSpPr>
        <p:spPr>
          <a:xfrm rot="5400000" flipH="1" flipV="1">
            <a:off x="4147457" y="933995"/>
            <a:ext cx="2155373" cy="18810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endCxn id="24" idx="1"/>
          </p:cNvCxnSpPr>
          <p:nvPr/>
        </p:nvCxnSpPr>
        <p:spPr>
          <a:xfrm flipV="1">
            <a:off x="4376057" y="1933303"/>
            <a:ext cx="1828798" cy="992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endCxn id="25" idx="1"/>
          </p:cNvCxnSpPr>
          <p:nvPr/>
        </p:nvCxnSpPr>
        <p:spPr>
          <a:xfrm>
            <a:off x="4404368" y="2939141"/>
            <a:ext cx="1826614" cy="261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4532812" y="3017530"/>
            <a:ext cx="1737359" cy="7784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endCxn id="27" idx="1"/>
          </p:cNvCxnSpPr>
          <p:nvPr/>
        </p:nvCxnSpPr>
        <p:spPr>
          <a:xfrm>
            <a:off x="4493623" y="3071234"/>
            <a:ext cx="1776548" cy="16997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Прямоугольник 22"/>
          <p:cNvSpPr/>
          <p:nvPr/>
        </p:nvSpPr>
        <p:spPr>
          <a:xfrm>
            <a:off x="6185260" y="416778"/>
            <a:ext cx="4075613" cy="928091"/>
          </a:xfrm>
          <a:prstGeom prst="rect">
            <a:avLst/>
          </a:prstGeom>
          <a:blipFill>
            <a:blip r:embed="rId2" cstate="print"/>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az-Latn-AZ" sz="2000" b="1" dirty="0" smtClean="0">
                <a:solidFill>
                  <a:srgbClr val="00B0F0"/>
                </a:solidFill>
                <a:latin typeface="Times New Roman" pitchFamily="18" charset="0"/>
                <a:cs typeface="Times New Roman" pitchFamily="18" charset="0"/>
              </a:rPr>
              <a:t>Əmlakın girov  məqsədilə  qiymətləndirilməsi</a:t>
            </a:r>
            <a:endParaRPr lang="ru-RU" sz="2000" b="1" dirty="0">
              <a:solidFill>
                <a:srgbClr val="00B0F0"/>
              </a:solidFill>
              <a:latin typeface="Times New Roman" pitchFamily="18" charset="0"/>
              <a:cs typeface="Times New Roman" pitchFamily="18" charset="0"/>
            </a:endParaRPr>
          </a:p>
        </p:txBody>
      </p:sp>
      <p:sp>
        <p:nvSpPr>
          <p:cNvPr id="24" name="Прямоугольник 23"/>
          <p:cNvSpPr/>
          <p:nvPr/>
        </p:nvSpPr>
        <p:spPr>
          <a:xfrm>
            <a:off x="6204855" y="1436915"/>
            <a:ext cx="4036425" cy="992776"/>
          </a:xfrm>
          <a:prstGeom prst="rect">
            <a:avLst/>
          </a:prstGeom>
          <a:blipFill>
            <a:blip r:embed="rId3" cstate="print"/>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az-Latn-AZ" sz="2000" b="1" dirty="0" smtClean="0">
                <a:solidFill>
                  <a:srgbClr val="00B0F0"/>
                </a:solidFill>
                <a:latin typeface="Times New Roman" pitchFamily="18" charset="0"/>
                <a:cs typeface="Times New Roman" pitchFamily="18" charset="0"/>
              </a:rPr>
              <a:t>Yeni biznesin investisiya layihəsinin qiymətləndirilməsi </a:t>
            </a:r>
            <a:endParaRPr lang="ru-RU" sz="2000" b="1" dirty="0">
              <a:solidFill>
                <a:srgbClr val="00B0F0"/>
              </a:solidFill>
              <a:latin typeface="Times New Roman" pitchFamily="18" charset="0"/>
              <a:cs typeface="Times New Roman" pitchFamily="18" charset="0"/>
            </a:endParaRPr>
          </a:p>
        </p:txBody>
      </p:sp>
      <p:sp>
        <p:nvSpPr>
          <p:cNvPr id="25" name="Прямоугольник 24"/>
          <p:cNvSpPr/>
          <p:nvPr/>
        </p:nvSpPr>
        <p:spPr>
          <a:xfrm>
            <a:off x="6230982" y="2586447"/>
            <a:ext cx="4010298" cy="757649"/>
          </a:xfrm>
          <a:prstGeom prst="rect">
            <a:avLst/>
          </a:prstGeom>
          <a:blipFill>
            <a:blip r:embed="rId2" cstate="print"/>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az-Latn-AZ" b="1" dirty="0" smtClean="0">
                <a:solidFill>
                  <a:srgbClr val="00B0F0"/>
                </a:solidFill>
                <a:latin typeface="Times New Roman" pitchFamily="18" charset="0"/>
                <a:cs typeface="Times New Roman" pitchFamily="18" charset="0"/>
              </a:rPr>
              <a:t>Obyektin sığorta  məqsədilə   qiymətləndirilməsi</a:t>
            </a:r>
            <a:endParaRPr lang="ru-RU" b="1" dirty="0">
              <a:solidFill>
                <a:srgbClr val="00B0F0"/>
              </a:solidFill>
              <a:latin typeface="Times New Roman" pitchFamily="18" charset="0"/>
              <a:cs typeface="Times New Roman" pitchFamily="18" charset="0"/>
            </a:endParaRPr>
          </a:p>
        </p:txBody>
      </p:sp>
      <p:sp>
        <p:nvSpPr>
          <p:cNvPr id="26" name="Прямоугольник 25"/>
          <p:cNvSpPr/>
          <p:nvPr/>
        </p:nvSpPr>
        <p:spPr>
          <a:xfrm>
            <a:off x="6230982" y="3435536"/>
            <a:ext cx="4010298" cy="746997"/>
          </a:xfrm>
          <a:prstGeom prst="rect">
            <a:avLst/>
          </a:prstGeom>
          <a:blipFill>
            <a:blip r:embed="rId2" cstate="print"/>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az-Latn-AZ" sz="2000" b="1" dirty="0" smtClean="0">
                <a:solidFill>
                  <a:srgbClr val="00B0F0"/>
                </a:solidFill>
                <a:latin typeface="Times New Roman" pitchFamily="18" charset="0"/>
                <a:cs typeface="Times New Roman" pitchFamily="18" charset="0"/>
              </a:rPr>
              <a:t>Əmlakın vergiyə  cəlbetmə məqsədilə  qiymətləndirilməsi</a:t>
            </a:r>
            <a:endParaRPr lang="ru-RU" sz="2000" b="1" dirty="0">
              <a:solidFill>
                <a:srgbClr val="00B0F0"/>
              </a:solidFill>
              <a:latin typeface="Times New Roman" pitchFamily="18" charset="0"/>
              <a:cs typeface="Times New Roman" pitchFamily="18" charset="0"/>
            </a:endParaRPr>
          </a:p>
        </p:txBody>
      </p:sp>
      <p:sp>
        <p:nvSpPr>
          <p:cNvPr id="27" name="Прямоугольник 26"/>
          <p:cNvSpPr/>
          <p:nvPr/>
        </p:nvSpPr>
        <p:spPr>
          <a:xfrm>
            <a:off x="6270171" y="4326466"/>
            <a:ext cx="3971109" cy="889001"/>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z-Latn-AZ" sz="2000" b="1" dirty="0" smtClean="0">
                <a:solidFill>
                  <a:srgbClr val="00B0F0"/>
                </a:solidFill>
                <a:latin typeface="Times New Roman" pitchFamily="18" charset="0"/>
                <a:cs typeface="Times New Roman" pitchFamily="18" charset="0"/>
              </a:rPr>
              <a:t>Müəssisəinin əmlakının </a:t>
            </a:r>
            <a:r>
              <a:rPr lang="az-Latn-AZ" sz="2000" b="1" dirty="0">
                <a:solidFill>
                  <a:srgbClr val="00B0F0"/>
                </a:solidFill>
                <a:latin typeface="Times New Roman" pitchFamily="18" charset="0"/>
                <a:cs typeface="Times New Roman" pitchFamily="18" charset="0"/>
              </a:rPr>
              <a:t>ayrı-ayrı</a:t>
            </a:r>
            <a:r>
              <a:rPr lang="az-Latn-AZ" sz="2000" b="1" dirty="0" smtClean="0">
                <a:solidFill>
                  <a:srgbClr val="00B0F0"/>
                </a:solidFill>
                <a:latin typeface="Times New Roman" pitchFamily="18" charset="0"/>
                <a:cs typeface="Times New Roman" pitchFamily="18" charset="0"/>
              </a:rPr>
              <a:t> növlərinin qiymətləndirilməsi </a:t>
            </a:r>
            <a:endParaRPr lang="ru-RU" sz="2000" b="1" dirty="0">
              <a:solidFill>
                <a:srgbClr val="00B0F0"/>
              </a:solidFill>
              <a:latin typeface="Times New Roman" pitchFamily="18" charset="0"/>
              <a:cs typeface="Times New Roman" pitchFamily="18" charset="0"/>
            </a:endParaRPr>
          </a:p>
        </p:txBody>
      </p:sp>
      <p:cxnSp>
        <p:nvCxnSpPr>
          <p:cNvPr id="35" name="Прямая со стрелкой 34"/>
          <p:cNvCxnSpPr/>
          <p:nvPr/>
        </p:nvCxnSpPr>
        <p:spPr>
          <a:xfrm rot="16200000" flipH="1">
            <a:off x="3784961" y="3530236"/>
            <a:ext cx="3154682" cy="20247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Прямоугольник 35"/>
          <p:cNvSpPr/>
          <p:nvPr/>
        </p:nvSpPr>
        <p:spPr>
          <a:xfrm>
            <a:off x="6270171" y="5480176"/>
            <a:ext cx="3997235" cy="933990"/>
          </a:xfrm>
          <a:prstGeom prst="rect">
            <a:avLst/>
          </a:prstGeom>
          <a:blipFill>
            <a:blip r:embed="rId4" cstate="print"/>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az-Latn-AZ" sz="2000" b="1" dirty="0" smtClean="0">
                <a:solidFill>
                  <a:srgbClr val="00B0F0"/>
                </a:solidFill>
                <a:latin typeface="Times New Roman" pitchFamily="18" charset="0"/>
                <a:cs typeface="Times New Roman" pitchFamily="18" charset="0"/>
              </a:rPr>
              <a:t>Qiymətli kağızların əlavə emissiya və girov  məqsədilə  qiymətləndirilməsi. </a:t>
            </a:r>
            <a:endParaRPr lang="ru-RU" sz="2000" b="1" dirty="0">
              <a:solidFill>
                <a:srgbClr val="00B0F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89467"/>
            <a:ext cx="12192000" cy="5875867"/>
          </a:xfrm>
        </p:spPr>
        <p:txBody>
          <a:bodyPr>
            <a:normAutofit/>
          </a:bodyPr>
          <a:lstStyle/>
          <a:p>
            <a:r>
              <a:rPr lang="az-Latn-AZ" sz="3600" b="1" i="1" dirty="0" smtClean="0">
                <a:latin typeface="Times New Roman" panose="02020603050405020304" pitchFamily="18" charset="0"/>
                <a:cs typeface="Times New Roman" panose="02020603050405020304" pitchFamily="18" charset="0"/>
              </a:rPr>
              <a:t>                     Qiymətləndirmə fəaliyyətinin subyektləri</a:t>
            </a:r>
            <a:br>
              <a:rPr lang="az-Latn-AZ" sz="3600" b="1" i="1" dirty="0" smtClean="0">
                <a:latin typeface="Times New Roman" panose="02020603050405020304" pitchFamily="18" charset="0"/>
                <a:cs typeface="Times New Roman" panose="02020603050405020304" pitchFamily="18" charset="0"/>
              </a:rPr>
            </a:br>
            <a:r>
              <a:rPr lang="az-Latn-AZ" sz="2800" dirty="0">
                <a:latin typeface="Times New Roman" panose="02020603050405020304" pitchFamily="18" charset="0"/>
                <a:cs typeface="Times New Roman" panose="02020603050405020304" pitchFamily="18" charset="0"/>
              </a:rPr>
              <a:t/>
            </a:r>
            <a:br>
              <a:rPr lang="az-Latn-AZ" sz="280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az-Latn-AZ" sz="2800" dirty="0" smtClean="0">
                <a:latin typeface="Times New Roman" panose="02020603050405020304" pitchFamily="18" charset="0"/>
                <a:cs typeface="Times New Roman" panose="02020603050405020304" pitchFamily="18" charset="0"/>
              </a:rPr>
              <a:t> </a:t>
            </a:r>
            <a:br>
              <a:rPr lang="az-Latn-AZ" sz="2800" dirty="0" smtClean="0">
                <a:latin typeface="Times New Roman" panose="02020603050405020304" pitchFamily="18" charset="0"/>
                <a:cs typeface="Times New Roman" panose="02020603050405020304" pitchFamily="18" charset="0"/>
              </a:rPr>
            </a:br>
            <a:r>
              <a:rPr lang="az-Latn-AZ" sz="2800" dirty="0" smtClean="0">
                <a:latin typeface="Times New Roman" panose="02020603050405020304" pitchFamily="18" charset="0"/>
                <a:cs typeface="Times New Roman" panose="02020603050405020304" pitchFamily="18" charset="0"/>
              </a:rPr>
              <a:t>                                                 </a:t>
            </a:r>
            <a:br>
              <a:rPr lang="az-Latn-AZ" sz="2800" dirty="0" smtClean="0">
                <a:latin typeface="Times New Roman" panose="02020603050405020304" pitchFamily="18" charset="0"/>
                <a:cs typeface="Times New Roman" panose="02020603050405020304" pitchFamily="18" charset="0"/>
              </a:rPr>
            </a:br>
            <a:r>
              <a:rPr lang="az-Latn-AZ" sz="2800" dirty="0" smtClean="0">
                <a:latin typeface="Times New Roman" panose="02020603050405020304" pitchFamily="18" charset="0"/>
                <a:cs typeface="Times New Roman" panose="02020603050405020304" pitchFamily="18" charset="0"/>
              </a:rPr>
              <a:t/>
            </a:r>
            <a:br>
              <a:rPr lang="az-Latn-AZ" sz="2800" dirty="0" smtClean="0">
                <a:latin typeface="Times New Roman" panose="02020603050405020304" pitchFamily="18" charset="0"/>
                <a:cs typeface="Times New Roman" panose="02020603050405020304" pitchFamily="18" charset="0"/>
              </a:rPr>
            </a:br>
            <a:r>
              <a:rPr lang="az-Latn-AZ" sz="2800" dirty="0" smtClean="0">
                <a:latin typeface="Times New Roman" panose="02020603050405020304" pitchFamily="18" charset="0"/>
                <a:cs typeface="Times New Roman" panose="02020603050405020304" pitchFamily="18" charset="0"/>
              </a:rPr>
              <a:t/>
            </a:r>
            <a:br>
              <a:rPr lang="az-Latn-AZ" sz="2800" dirty="0" smtClean="0">
                <a:latin typeface="Times New Roman" panose="02020603050405020304" pitchFamily="18" charset="0"/>
                <a:cs typeface="Times New Roman" panose="02020603050405020304" pitchFamily="18" charset="0"/>
              </a:rPr>
            </a:br>
            <a:r>
              <a:rPr lang="az-Latn-AZ" sz="2800" dirty="0" smtClean="0">
                <a:latin typeface="Times New Roman" panose="02020603050405020304" pitchFamily="18" charset="0"/>
                <a:cs typeface="Times New Roman" panose="02020603050405020304" pitchFamily="18" charset="0"/>
              </a:rPr>
              <a:t/>
            </a:r>
            <a:br>
              <a:rPr lang="az-Latn-AZ" sz="2800" dirty="0" smtClean="0">
                <a:latin typeface="Times New Roman" panose="02020603050405020304" pitchFamily="18" charset="0"/>
                <a:cs typeface="Times New Roman" panose="02020603050405020304" pitchFamily="18" charset="0"/>
              </a:rPr>
            </a:br>
            <a:endParaRPr lang="ru-RU" sz="2800" dirty="0"/>
          </a:p>
        </p:txBody>
      </p:sp>
      <p:sp>
        <p:nvSpPr>
          <p:cNvPr id="5" name="Прямоугольник 4"/>
          <p:cNvSpPr/>
          <p:nvPr/>
        </p:nvSpPr>
        <p:spPr>
          <a:xfrm>
            <a:off x="274228" y="2025747"/>
            <a:ext cx="5219113" cy="18466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dirty="0"/>
          </a:p>
        </p:txBody>
      </p:sp>
      <p:sp>
        <p:nvSpPr>
          <p:cNvPr id="7" name="Прямоугольник 6"/>
          <p:cNvSpPr/>
          <p:nvPr/>
        </p:nvSpPr>
        <p:spPr>
          <a:xfrm>
            <a:off x="294287" y="2025748"/>
            <a:ext cx="5261317" cy="2215991"/>
          </a:xfrm>
          <a:prstGeom prst="rect">
            <a:avLst/>
          </a:prstGeom>
          <a:blipFill>
            <a:blip r:embed="rId3" cstate="print"/>
            <a:tile tx="0" ty="0" sx="100000" sy="100000" flip="none" algn="tl"/>
          </a:blipFill>
        </p:spPr>
        <p:txBody>
          <a:bodyPr wrap="square">
            <a:spAutoFit/>
          </a:bodyPr>
          <a:lstStyle/>
          <a:p>
            <a:r>
              <a:rPr lang="az-Latn-AZ" sz="2400" b="1" dirty="0" smtClean="0">
                <a:solidFill>
                  <a:srgbClr val="C00000"/>
                </a:solidFill>
                <a:latin typeface="Times New Roman" panose="02020603050405020304" pitchFamily="18" charset="0"/>
                <a:cs typeface="Times New Roman" panose="02020603050405020304" pitchFamily="18" charset="0"/>
              </a:rPr>
              <a:t>Qiymətləndiricilər</a:t>
            </a:r>
            <a:endParaRPr lang="az-Latn-AZ" sz="2400" b="1" dirty="0">
              <a:solidFill>
                <a:srgbClr val="C00000"/>
              </a:solidFill>
              <a:latin typeface="Times New Roman" panose="02020603050405020304" pitchFamily="18" charset="0"/>
              <a:cs typeface="Times New Roman" panose="02020603050405020304" pitchFamily="18" charset="0"/>
            </a:endParaRPr>
          </a:p>
          <a:p>
            <a:r>
              <a:rPr lang="az-Latn-AZ" sz="2400" dirty="0" smtClean="0">
                <a:latin typeface="Times New Roman" panose="02020603050405020304" pitchFamily="18" charset="0"/>
                <a:cs typeface="Times New Roman" panose="02020603050405020304" pitchFamily="18" charset="0"/>
              </a:rPr>
              <a:t> </a:t>
            </a:r>
            <a:r>
              <a:rPr lang="az-Latn-AZ" sz="2400" b="1" dirty="0" smtClean="0">
                <a:solidFill>
                  <a:srgbClr val="00B0F0"/>
                </a:solidFill>
                <a:latin typeface="Times New Roman" panose="02020603050405020304" pitchFamily="18" charset="0"/>
                <a:cs typeface="Times New Roman" panose="02020603050405020304" pitchFamily="18" charset="0"/>
              </a:rPr>
              <a:t>– qanunvericiliklə ciddi tənzimlənən və peşəkar qiymətləndirmə fəaliyyəti ilə məşğul olan hüquqi və ya fiziki şəxsdir.</a:t>
            </a: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endParaRPr lang="ru-RU" dirty="0"/>
          </a:p>
        </p:txBody>
      </p:sp>
      <p:sp>
        <p:nvSpPr>
          <p:cNvPr id="8" name="Прямоугольник 7"/>
          <p:cNvSpPr/>
          <p:nvPr/>
        </p:nvSpPr>
        <p:spPr>
          <a:xfrm flipV="1">
            <a:off x="6986578" y="3872406"/>
            <a:ext cx="4881488" cy="457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dirty="0"/>
          </a:p>
        </p:txBody>
      </p:sp>
      <p:sp>
        <p:nvSpPr>
          <p:cNvPr id="9" name="Прямоугольник 8"/>
          <p:cNvSpPr/>
          <p:nvPr/>
        </p:nvSpPr>
        <p:spPr>
          <a:xfrm>
            <a:off x="6169683" y="2695200"/>
            <a:ext cx="5482483" cy="2369880"/>
          </a:xfrm>
          <a:prstGeom prst="rect">
            <a:avLst/>
          </a:prstGeom>
          <a:blipFill>
            <a:blip r:embed="rId4" cstate="print"/>
            <a:tile tx="0" ty="0" sx="100000" sy="100000" flip="none" algn="tl"/>
          </a:blipFill>
        </p:spPr>
        <p:style>
          <a:lnRef idx="2">
            <a:schemeClr val="accent6"/>
          </a:lnRef>
          <a:fillRef idx="1">
            <a:schemeClr val="lt1"/>
          </a:fillRef>
          <a:effectRef idx="0">
            <a:schemeClr val="accent6"/>
          </a:effectRef>
          <a:fontRef idx="minor">
            <a:schemeClr val="dk1"/>
          </a:fontRef>
        </p:style>
        <p:txBody>
          <a:bodyPr wrap="square">
            <a:spAutoFit/>
          </a:bodyPr>
          <a:lstStyle/>
          <a:p>
            <a:endParaRPr lang="az-Latn-AZ" sz="2800" dirty="0" smtClean="0">
              <a:latin typeface="Times New Roman" panose="02020603050405020304" pitchFamily="18" charset="0"/>
              <a:cs typeface="Times New Roman" panose="02020603050405020304" pitchFamily="18" charset="0"/>
            </a:endParaRPr>
          </a:p>
          <a:p>
            <a:r>
              <a:rPr lang="az-Latn-AZ" sz="2800" b="1" dirty="0" smtClean="0">
                <a:solidFill>
                  <a:srgbClr val="FF0000"/>
                </a:solidFill>
                <a:latin typeface="Times New Roman" panose="02020603050405020304" pitchFamily="18" charset="0"/>
                <a:cs typeface="Times New Roman" panose="02020603050405020304" pitchFamily="18" charset="0"/>
              </a:rPr>
              <a:t> </a:t>
            </a:r>
            <a:r>
              <a:rPr lang="az-Latn-AZ" sz="3600" b="1" dirty="0" smtClean="0">
                <a:solidFill>
                  <a:srgbClr val="FF0000"/>
                </a:solidFill>
                <a:latin typeface="Times New Roman" panose="02020603050405020304" pitchFamily="18" charset="0"/>
                <a:cs typeface="Times New Roman" panose="02020603050405020304" pitchFamily="18" charset="0"/>
              </a:rPr>
              <a:t>Sifarişçilər</a:t>
            </a:r>
          </a:p>
          <a:p>
            <a:r>
              <a:rPr lang="az-Latn-AZ" sz="2800" b="1" dirty="0" smtClean="0">
                <a:solidFill>
                  <a:srgbClr val="FF0000"/>
                </a:solidFill>
                <a:latin typeface="Times New Roman" panose="02020603050405020304" pitchFamily="18" charset="0"/>
                <a:cs typeface="Times New Roman" panose="02020603050405020304" pitchFamily="18" charset="0"/>
              </a:rPr>
              <a:t> </a:t>
            </a:r>
            <a:r>
              <a:rPr lang="az-Latn-AZ" sz="2800" dirty="0" smtClean="0">
                <a:latin typeface="Times New Roman" panose="02020603050405020304" pitchFamily="18" charset="0"/>
                <a:cs typeface="Times New Roman" panose="02020603050405020304" pitchFamily="18" charset="0"/>
              </a:rPr>
              <a:t>– fiziki və ya hüquqi şəxs, dövlət və ya bələdiyyə təşkilatları.</a:t>
            </a:r>
            <a:br>
              <a:rPr lang="az-Latn-AZ" sz="2800" dirty="0" smtClean="0">
                <a:latin typeface="Times New Roman" panose="02020603050405020304" pitchFamily="18" charset="0"/>
                <a:cs typeface="Times New Roman" panose="02020603050405020304" pitchFamily="18" charset="0"/>
              </a:rPr>
            </a:br>
            <a:r>
              <a:rPr lang="az-Latn-AZ" sz="2800" dirty="0" smtClean="0">
                <a:latin typeface="Times New Roman" panose="02020603050405020304" pitchFamily="18" charset="0"/>
                <a:cs typeface="Times New Roman" panose="02020603050405020304" pitchFamily="18" charset="0"/>
              </a:rPr>
              <a:t>                                        </a:t>
            </a:r>
            <a:endParaRPr lang="ru-RU" sz="3200" dirty="0"/>
          </a:p>
        </p:txBody>
      </p:sp>
      <p:cxnSp>
        <p:nvCxnSpPr>
          <p:cNvPr id="21" name="Прямая со стрелкой 20"/>
          <p:cNvCxnSpPr/>
          <p:nvPr/>
        </p:nvCxnSpPr>
        <p:spPr>
          <a:xfrm rot="10800000" flipV="1">
            <a:off x="1443280" y="1231899"/>
            <a:ext cx="3065221" cy="7879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4568896" y="1231900"/>
            <a:ext cx="4143304" cy="147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1023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a:lstStyle/>
          <a:p>
            <a:r>
              <a:rPr lang="az-Latn-AZ" b="1" i="1" dirty="0" smtClean="0">
                <a:solidFill>
                  <a:srgbClr val="7030A0"/>
                </a:solidFill>
                <a:latin typeface="Times New Roman" pitchFamily="18" charset="0"/>
                <a:cs typeface="Times New Roman" pitchFamily="18" charset="0"/>
              </a:rPr>
              <a:t>Qiymətləndirmə  fəaliyyətinin obyektləri</a:t>
            </a:r>
            <a:endParaRPr lang="ru-RU" b="1" i="1" dirty="0">
              <a:solidFill>
                <a:srgbClr val="7030A0"/>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8902" y="365125"/>
            <a:ext cx="10334897" cy="1489801"/>
          </a:xfrm>
          <a:blipFill>
            <a:blip r:embed="rId2" cstate="print"/>
            <a:tile tx="0" ty="0" sx="100000" sy="100000" flip="none" algn="tl"/>
          </a:blipFill>
          <a:ln w="28575">
            <a:solidFill>
              <a:srgbClr val="FF0000"/>
            </a:solidFill>
          </a:ln>
        </p:spPr>
        <p:txBody>
          <a:bodyPr>
            <a:normAutofit/>
          </a:bodyPr>
          <a:lstStyle/>
          <a:p>
            <a:r>
              <a:rPr lang="az-Latn-AZ" sz="2800" dirty="0" smtClean="0">
                <a:latin typeface="Times New Roman" pitchFamily="18" charset="0"/>
                <a:cs typeface="Times New Roman" pitchFamily="18" charset="0"/>
              </a:rPr>
              <a:t>          </a:t>
            </a:r>
            <a:r>
              <a:rPr lang="az-Latn-AZ" sz="3600" b="1" dirty="0" smtClean="0">
                <a:solidFill>
                  <a:srgbClr val="0070C0"/>
                </a:solidFill>
                <a:latin typeface="Times New Roman" pitchFamily="18" charset="0"/>
                <a:cs typeface="Times New Roman" pitchFamily="18" charset="0"/>
              </a:rPr>
              <a:t>Qiymətləndirmənin  aparılması  üşün  əsas</a:t>
            </a:r>
            <a:endParaRPr lang="ru-RU" sz="3600" b="1" dirty="0">
              <a:solidFill>
                <a:srgbClr val="0070C0"/>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016000" y="1825625"/>
          <a:ext cx="103378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lstStyle/>
          <a:p>
            <a:pPr algn="ctr"/>
            <a:r>
              <a:rPr lang="az-Latn-AZ" b="1" u="sng" dirty="0" smtClean="0">
                <a:latin typeface="Times New Roman" panose="02020603050405020304" pitchFamily="18" charset="0"/>
                <a:cs typeface="Times New Roman" panose="02020603050405020304" pitchFamily="18" charset="0"/>
              </a:rPr>
              <a:t/>
            </a:r>
            <a:br>
              <a:rPr lang="az-Latn-AZ" b="1" u="sng" dirty="0" smtClean="0">
                <a:latin typeface="Times New Roman" panose="02020603050405020304" pitchFamily="18" charset="0"/>
                <a:cs typeface="Times New Roman" panose="02020603050405020304" pitchFamily="18" charset="0"/>
              </a:rPr>
            </a:br>
            <a:r>
              <a:rPr lang="az-Latn-AZ" b="1" u="sng" dirty="0">
                <a:latin typeface="Times New Roman" panose="02020603050405020304" pitchFamily="18" charset="0"/>
                <a:cs typeface="Times New Roman" panose="02020603050405020304" pitchFamily="18" charset="0"/>
              </a:rPr>
              <a:t/>
            </a:r>
            <a:br>
              <a:rPr lang="az-Latn-AZ" b="1" u="sng" dirty="0">
                <a:latin typeface="Times New Roman" panose="02020603050405020304" pitchFamily="18" charset="0"/>
                <a:cs typeface="Times New Roman" panose="02020603050405020304" pitchFamily="18" charset="0"/>
              </a:rPr>
            </a:br>
            <a:r>
              <a:rPr lang="az-Latn-AZ" b="1" u="sng" dirty="0" smtClean="0">
                <a:latin typeface="Times New Roman" panose="02020603050405020304" pitchFamily="18" charset="0"/>
                <a:cs typeface="Times New Roman" panose="02020603050405020304" pitchFamily="18" charset="0"/>
              </a:rPr>
              <a:t/>
            </a:r>
            <a:br>
              <a:rPr lang="az-Latn-AZ" b="1" u="sng" dirty="0" smtClean="0">
                <a:latin typeface="Times New Roman" panose="02020603050405020304" pitchFamily="18" charset="0"/>
                <a:cs typeface="Times New Roman" panose="02020603050405020304" pitchFamily="18" charset="0"/>
              </a:rPr>
            </a:br>
            <a:r>
              <a:rPr lang="az-Latn-AZ" b="1" u="sng" dirty="0">
                <a:latin typeface="Times New Roman" panose="02020603050405020304" pitchFamily="18" charset="0"/>
                <a:cs typeface="Times New Roman" panose="02020603050405020304" pitchFamily="18" charset="0"/>
              </a:rPr>
              <a:t/>
            </a:r>
            <a:br>
              <a:rPr lang="az-Latn-AZ" b="1" u="sng" dirty="0">
                <a:latin typeface="Times New Roman" panose="02020603050405020304" pitchFamily="18" charset="0"/>
                <a:cs typeface="Times New Roman" panose="02020603050405020304" pitchFamily="18" charset="0"/>
              </a:rPr>
            </a:br>
            <a:endParaRPr lang="ru-RU" b="1" u="sng"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338250" y="0"/>
            <a:ext cx="6230983" cy="757646"/>
          </a:xfrm>
          <a:prstGeom prst="rect">
            <a:avLst/>
          </a:prstGeom>
          <a:blipFill>
            <a:blip r:embed="rId2" cstate="print"/>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az-Latn-AZ" sz="2800" b="1" dirty="0" smtClean="0">
                <a:latin typeface="Times New Roman" pitchFamily="18" charset="0"/>
                <a:cs typeface="Times New Roman" pitchFamily="18" charset="0"/>
              </a:rPr>
              <a:t>Qiymətləndirmə fəaliyyətinin prinsipləri</a:t>
            </a:r>
            <a:endParaRPr lang="ru-RU" sz="2800" b="1" dirty="0">
              <a:latin typeface="Times New Roman" pitchFamily="18" charset="0"/>
              <a:cs typeface="Times New Roman" pitchFamily="18" charset="0"/>
            </a:endParaRPr>
          </a:p>
        </p:txBody>
      </p:sp>
      <p:sp>
        <p:nvSpPr>
          <p:cNvPr id="14" name="Стрелка вниз 13"/>
          <p:cNvSpPr/>
          <p:nvPr/>
        </p:nvSpPr>
        <p:spPr>
          <a:xfrm>
            <a:off x="5251269" y="757646"/>
            <a:ext cx="600891" cy="548640"/>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0" name="Прямая со стрелкой 19"/>
          <p:cNvCxnSpPr/>
          <p:nvPr/>
        </p:nvCxnSpPr>
        <p:spPr>
          <a:xfrm rot="16200000" flipH="1">
            <a:off x="7622181" y="724991"/>
            <a:ext cx="457203" cy="444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Прямоугольник 22"/>
          <p:cNvSpPr/>
          <p:nvPr/>
        </p:nvSpPr>
        <p:spPr>
          <a:xfrm>
            <a:off x="457200" y="1123406"/>
            <a:ext cx="3474720" cy="1084218"/>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z-Latn-AZ" sz="2400" i="1" dirty="0" smtClean="0">
                <a:latin typeface="Times New Roman" pitchFamily="18" charset="0"/>
                <a:cs typeface="Times New Roman" pitchFamily="18" charset="0"/>
              </a:rPr>
              <a:t>Sahibkarın təqdimatına əsaslanan prinsiplər </a:t>
            </a:r>
            <a:endParaRPr lang="ru-RU" sz="2400" i="1" dirty="0">
              <a:latin typeface="Times New Roman" pitchFamily="18" charset="0"/>
              <a:cs typeface="Times New Roman" pitchFamily="18" charset="0"/>
            </a:endParaRPr>
          </a:p>
        </p:txBody>
      </p:sp>
      <p:sp>
        <p:nvSpPr>
          <p:cNvPr id="25" name="Прямоугольник 24"/>
          <p:cNvSpPr/>
          <p:nvPr/>
        </p:nvSpPr>
        <p:spPr>
          <a:xfrm>
            <a:off x="4167052" y="1293222"/>
            <a:ext cx="3004215" cy="1111311"/>
          </a:xfrm>
          <a:prstGeom prst="rect">
            <a:avLst/>
          </a:prstGeom>
          <a:solidFill>
            <a:srgbClr val="92D05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z-Latn-AZ" sz="2000" i="1" dirty="0" smtClean="0">
                <a:latin typeface="Times New Roman" pitchFamily="18" charset="0"/>
                <a:cs typeface="Times New Roman" pitchFamily="18" charset="0"/>
              </a:rPr>
              <a:t>Mülkiyyət elementləri arasındakı münasibətləri müəyyən edən prinsiplər</a:t>
            </a:r>
            <a:endParaRPr lang="ru-RU" sz="2000" i="1" dirty="0">
              <a:latin typeface="Times New Roman" pitchFamily="18" charset="0"/>
              <a:cs typeface="Times New Roman" pitchFamily="18" charset="0"/>
            </a:endParaRPr>
          </a:p>
        </p:txBody>
      </p:sp>
      <p:sp>
        <p:nvSpPr>
          <p:cNvPr id="29" name="Прямоугольник 28"/>
          <p:cNvSpPr/>
          <p:nvPr/>
        </p:nvSpPr>
        <p:spPr>
          <a:xfrm>
            <a:off x="7589521" y="1162594"/>
            <a:ext cx="3592284" cy="1136469"/>
          </a:xfrm>
          <a:prstGeom prst="rect">
            <a:avLst/>
          </a:prstGeom>
          <a:blipFill>
            <a:blip r:embed="rId3" cstate="print"/>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az-Latn-AZ" sz="2400" i="1" dirty="0" smtClean="0">
                <a:latin typeface="Times New Roman" pitchFamily="18" charset="0"/>
                <a:cs typeface="Times New Roman" pitchFamily="18" charset="0"/>
              </a:rPr>
              <a:t>Bazar  mühiti ilə bağlı olan prinsiplər</a:t>
            </a:r>
            <a:endParaRPr lang="ru-RU" sz="2400" i="1" dirty="0">
              <a:latin typeface="Times New Roman" pitchFamily="18" charset="0"/>
              <a:cs typeface="Times New Roman" pitchFamily="18" charset="0"/>
            </a:endParaRPr>
          </a:p>
        </p:txBody>
      </p:sp>
      <p:sp>
        <p:nvSpPr>
          <p:cNvPr id="37" name="Прямоугольник 36"/>
          <p:cNvSpPr/>
          <p:nvPr/>
        </p:nvSpPr>
        <p:spPr>
          <a:xfrm>
            <a:off x="76202" y="2573384"/>
            <a:ext cx="3605348" cy="4271554"/>
          </a:xfrm>
          <a:prstGeom prst="rect">
            <a:avLst/>
          </a:prstGeom>
          <a:blipFill>
            <a:blip r:embed="rId3" cstate="print"/>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az-Latn-AZ" sz="3600" b="1" i="1" dirty="0" smtClean="0">
                <a:solidFill>
                  <a:srgbClr val="00B050"/>
                </a:solidFill>
                <a:latin typeface="Times New Roman" pitchFamily="18" charset="0"/>
                <a:cs typeface="Times New Roman" pitchFamily="18" charset="0"/>
              </a:rPr>
              <a:t>1.Faydalılıq. </a:t>
            </a:r>
          </a:p>
          <a:p>
            <a:pPr algn="ctr"/>
            <a:endParaRPr lang="az-Latn-AZ" sz="3600" b="1" i="1" dirty="0" smtClean="0">
              <a:solidFill>
                <a:srgbClr val="00B050"/>
              </a:solidFill>
              <a:latin typeface="Times New Roman" pitchFamily="18" charset="0"/>
              <a:cs typeface="Times New Roman" pitchFamily="18" charset="0"/>
            </a:endParaRPr>
          </a:p>
          <a:p>
            <a:pPr algn="ctr"/>
            <a:r>
              <a:rPr lang="az-Latn-AZ" sz="3600" b="1" i="1" dirty="0" smtClean="0">
                <a:solidFill>
                  <a:srgbClr val="00B050"/>
                </a:solidFill>
                <a:latin typeface="Times New Roman" pitchFamily="18" charset="0"/>
                <a:cs typeface="Times New Roman" pitchFamily="18" charset="0"/>
              </a:rPr>
              <a:t>2.Əvəzetmə.</a:t>
            </a:r>
          </a:p>
          <a:p>
            <a:pPr algn="ctr"/>
            <a:endParaRPr lang="az-Latn-AZ" sz="3600" b="1" i="1" dirty="0" smtClean="0">
              <a:solidFill>
                <a:srgbClr val="00B050"/>
              </a:solidFill>
              <a:latin typeface="Times New Roman" pitchFamily="18" charset="0"/>
              <a:cs typeface="Times New Roman" pitchFamily="18" charset="0"/>
            </a:endParaRPr>
          </a:p>
          <a:p>
            <a:pPr algn="ctr"/>
            <a:r>
              <a:rPr lang="az-Latn-AZ" sz="3600" b="1" i="1" dirty="0" smtClean="0">
                <a:solidFill>
                  <a:srgbClr val="00B050"/>
                </a:solidFill>
                <a:latin typeface="Times New Roman" pitchFamily="18" charset="0"/>
                <a:cs typeface="Times New Roman" pitchFamily="18" charset="0"/>
              </a:rPr>
              <a:t>3.Gözləmə.</a:t>
            </a:r>
            <a:endParaRPr lang="ru-RU" sz="3600" b="1" i="1" dirty="0">
              <a:solidFill>
                <a:srgbClr val="00B050"/>
              </a:solidFill>
            </a:endParaRPr>
          </a:p>
        </p:txBody>
      </p:sp>
      <p:sp>
        <p:nvSpPr>
          <p:cNvPr id="38" name="Прямоугольник 37"/>
          <p:cNvSpPr/>
          <p:nvPr/>
        </p:nvSpPr>
        <p:spPr>
          <a:xfrm>
            <a:off x="4206240" y="2625633"/>
            <a:ext cx="3213464" cy="4232367"/>
          </a:xfrm>
          <a:prstGeom prst="rect">
            <a:avLst/>
          </a:prstGeom>
          <a:blipFill>
            <a:blip r:embed="rId4" cstate="print"/>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r>
              <a:rPr lang="az-Latn-AZ" sz="2200" b="1" i="1" dirty="0" smtClean="0">
                <a:solidFill>
                  <a:srgbClr val="002060"/>
                </a:solidFill>
                <a:latin typeface="Times New Roman" pitchFamily="18" charset="0"/>
                <a:cs typeface="Times New Roman" pitchFamily="18" charset="0"/>
              </a:rPr>
              <a:t>1.Kapital qoyuluşu. </a:t>
            </a:r>
          </a:p>
          <a:p>
            <a:endParaRPr lang="az-Latn-AZ" sz="2200" b="1" i="1" dirty="0" smtClean="0">
              <a:solidFill>
                <a:srgbClr val="002060"/>
              </a:solidFill>
              <a:latin typeface="Times New Roman" pitchFamily="18" charset="0"/>
              <a:cs typeface="Times New Roman" pitchFamily="18" charset="0"/>
            </a:endParaRPr>
          </a:p>
          <a:p>
            <a:r>
              <a:rPr lang="az-Latn-AZ" sz="2200" b="1" i="1" dirty="0" smtClean="0">
                <a:solidFill>
                  <a:srgbClr val="002060"/>
                </a:solidFill>
                <a:latin typeface="Times New Roman" pitchFamily="18" charset="0"/>
                <a:cs typeface="Times New Roman" pitchFamily="18" charset="0"/>
              </a:rPr>
              <a:t>2.Əlavə (qalıq) məhsuldarlıq.</a:t>
            </a:r>
          </a:p>
          <a:p>
            <a:endParaRPr lang="az-Latn-AZ" sz="2200" b="1" i="1" dirty="0" smtClean="0">
              <a:solidFill>
                <a:srgbClr val="002060"/>
              </a:solidFill>
              <a:latin typeface="Times New Roman" pitchFamily="18" charset="0"/>
              <a:cs typeface="Times New Roman" pitchFamily="18" charset="0"/>
            </a:endParaRPr>
          </a:p>
          <a:p>
            <a:r>
              <a:rPr lang="az-Latn-AZ" sz="2200" b="1" i="1" dirty="0" smtClean="0">
                <a:solidFill>
                  <a:srgbClr val="002060"/>
                </a:solidFill>
                <a:latin typeface="Times New Roman" pitchFamily="18" charset="0"/>
                <a:cs typeface="Times New Roman" pitchFamily="18" charset="0"/>
              </a:rPr>
              <a:t>3.Balanslaşdırma.</a:t>
            </a:r>
          </a:p>
          <a:p>
            <a:endParaRPr lang="az-Latn-AZ" sz="2200" b="1" i="1" dirty="0" smtClean="0">
              <a:solidFill>
                <a:srgbClr val="002060"/>
              </a:solidFill>
              <a:latin typeface="Times New Roman" pitchFamily="18" charset="0"/>
              <a:cs typeface="Times New Roman" pitchFamily="18" charset="0"/>
            </a:endParaRPr>
          </a:p>
          <a:p>
            <a:r>
              <a:rPr lang="az-Latn-AZ" sz="2200" b="1" i="1" dirty="0" smtClean="0">
                <a:solidFill>
                  <a:srgbClr val="002060"/>
                </a:solidFill>
                <a:latin typeface="Times New Roman" pitchFamily="18" charset="0"/>
                <a:cs typeface="Times New Roman" pitchFamily="18" charset="0"/>
              </a:rPr>
              <a:t>4. Optimal(iqtisadi) həcm.</a:t>
            </a:r>
          </a:p>
          <a:p>
            <a:endParaRPr lang="az-Latn-AZ" sz="2200" b="1" i="1" dirty="0" smtClean="0">
              <a:solidFill>
                <a:srgbClr val="002060"/>
              </a:solidFill>
              <a:latin typeface="Times New Roman" pitchFamily="18" charset="0"/>
              <a:cs typeface="Times New Roman" pitchFamily="18" charset="0"/>
            </a:endParaRPr>
          </a:p>
          <a:p>
            <a:r>
              <a:rPr lang="az-Latn-AZ" sz="2200" b="1" i="1" dirty="0" smtClean="0">
                <a:solidFill>
                  <a:srgbClr val="002060"/>
                </a:solidFill>
                <a:latin typeface="Times New Roman" pitchFamily="18" charset="0"/>
                <a:cs typeface="Times New Roman" pitchFamily="18" charset="0"/>
              </a:rPr>
              <a:t>5. Əmlaka mülkiyyət hüququnun iqtisadi bölgüsü və birləşdirilməsi </a:t>
            </a:r>
            <a:endParaRPr lang="ru-RU" sz="2200" b="1" i="1" dirty="0">
              <a:solidFill>
                <a:srgbClr val="002060"/>
              </a:solidFill>
              <a:latin typeface="Times New Roman" pitchFamily="18" charset="0"/>
              <a:cs typeface="Times New Roman" pitchFamily="18" charset="0"/>
            </a:endParaRPr>
          </a:p>
        </p:txBody>
      </p:sp>
      <p:sp>
        <p:nvSpPr>
          <p:cNvPr id="39" name="Прямоугольник 38"/>
          <p:cNvSpPr/>
          <p:nvPr/>
        </p:nvSpPr>
        <p:spPr>
          <a:xfrm>
            <a:off x="8051075" y="2612571"/>
            <a:ext cx="4140925" cy="4245429"/>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marL="342900" indent="-342900"/>
            <a:r>
              <a:rPr lang="az-Latn-AZ" sz="2400" dirty="0" smtClean="0">
                <a:latin typeface="Times New Roman" pitchFamily="18" charset="0"/>
                <a:cs typeface="Times New Roman" pitchFamily="18" charset="0"/>
              </a:rPr>
              <a:t> </a:t>
            </a:r>
            <a:r>
              <a:rPr lang="az-Latn-AZ" sz="2800" b="1" i="1" dirty="0" smtClean="0">
                <a:solidFill>
                  <a:srgbClr val="FF0000"/>
                </a:solidFill>
                <a:latin typeface="Times New Roman" pitchFamily="18" charset="0"/>
                <a:cs typeface="Times New Roman" pitchFamily="18" charset="0"/>
              </a:rPr>
              <a:t>1.Asılılıq </a:t>
            </a:r>
          </a:p>
          <a:p>
            <a:pPr marL="342900" indent="-342900"/>
            <a:r>
              <a:rPr lang="az-Latn-AZ" sz="2800" b="1" i="1" dirty="0" smtClean="0">
                <a:solidFill>
                  <a:srgbClr val="FF0000"/>
                </a:solidFill>
                <a:latin typeface="Times New Roman" pitchFamily="18" charset="0"/>
                <a:cs typeface="Times New Roman" pitchFamily="18" charset="0"/>
              </a:rPr>
              <a:t> 2.Uygunluq </a:t>
            </a:r>
          </a:p>
          <a:p>
            <a:pPr marL="342900" indent="-342900"/>
            <a:r>
              <a:rPr lang="az-Latn-AZ" sz="2800" b="1" i="1" dirty="0" smtClean="0">
                <a:solidFill>
                  <a:srgbClr val="FF0000"/>
                </a:solidFill>
                <a:latin typeface="Times New Roman" pitchFamily="18" charset="0"/>
                <a:cs typeface="Times New Roman" pitchFamily="18" charset="0"/>
              </a:rPr>
              <a:t> 3. Tələb - təklif </a:t>
            </a:r>
          </a:p>
          <a:p>
            <a:pPr marL="342900" indent="-342900"/>
            <a:r>
              <a:rPr lang="az-Latn-AZ" sz="2800" b="1" i="1" dirty="0" smtClean="0">
                <a:solidFill>
                  <a:srgbClr val="FF0000"/>
                </a:solidFill>
                <a:latin typeface="Times New Roman" pitchFamily="18" charset="0"/>
                <a:cs typeface="Times New Roman" pitchFamily="18" charset="0"/>
              </a:rPr>
              <a:t>4.Rəqabət </a:t>
            </a:r>
          </a:p>
          <a:p>
            <a:pPr marL="342900" indent="-342900"/>
            <a:r>
              <a:rPr lang="az-Latn-AZ" sz="2800" b="1" i="1" dirty="0" smtClean="0">
                <a:solidFill>
                  <a:srgbClr val="FF0000"/>
                </a:solidFill>
                <a:latin typeface="Times New Roman" pitchFamily="18" charset="0"/>
                <a:cs typeface="Times New Roman" pitchFamily="18" charset="0"/>
              </a:rPr>
              <a:t> 5. Dəyişkənlik</a:t>
            </a:r>
          </a:p>
          <a:p>
            <a:pPr marL="342900" indent="-342900"/>
            <a:r>
              <a:rPr lang="az-Latn-AZ" sz="2800" b="1" i="1" dirty="0" smtClean="0">
                <a:solidFill>
                  <a:srgbClr val="FF0000"/>
                </a:solidFill>
                <a:latin typeface="Times New Roman" pitchFamily="18" charset="0"/>
                <a:cs typeface="Times New Roman" pitchFamily="18" charset="0"/>
              </a:rPr>
              <a:t>6. Əlaqələndirmə </a:t>
            </a:r>
          </a:p>
          <a:p>
            <a:pPr marL="342900" indent="-342900"/>
            <a:r>
              <a:rPr lang="az-Latn-AZ" sz="2800" b="1" i="1" dirty="0" smtClean="0">
                <a:solidFill>
                  <a:srgbClr val="FF0000"/>
                </a:solidFill>
                <a:latin typeface="Times New Roman" pitchFamily="18" charset="0"/>
                <a:cs typeface="Times New Roman" pitchFamily="18" charset="0"/>
              </a:rPr>
              <a:t>7.Daha səmərəli istifadə </a:t>
            </a:r>
          </a:p>
          <a:p>
            <a:pPr marL="342900" indent="-342900"/>
            <a:r>
              <a:rPr lang="az-Latn-AZ" sz="2800" b="1" i="1" dirty="0" smtClean="0">
                <a:solidFill>
                  <a:srgbClr val="FF0000"/>
                </a:solidFill>
                <a:latin typeface="Times New Roman" pitchFamily="18" charset="0"/>
                <a:cs typeface="Times New Roman" pitchFamily="18" charset="0"/>
              </a:rPr>
              <a:t>8.Azalan - artan məhsuldarlıq </a:t>
            </a:r>
          </a:p>
          <a:p>
            <a:pPr marL="342900" indent="-342900"/>
            <a:r>
              <a:rPr lang="az-Latn-AZ" sz="2800" b="1" i="1" dirty="0" smtClean="0">
                <a:solidFill>
                  <a:srgbClr val="FF0000"/>
                </a:solidFill>
                <a:latin typeface="Times New Roman" pitchFamily="18" charset="0"/>
                <a:cs typeface="Times New Roman" pitchFamily="18" charset="0"/>
              </a:rPr>
              <a:t>9.Geriləmə.</a:t>
            </a:r>
            <a:endParaRPr lang="ru-RU" sz="2800" b="1" i="1" dirty="0">
              <a:solidFill>
                <a:srgbClr val="FF0000"/>
              </a:solidFill>
              <a:latin typeface="Times New Roman" pitchFamily="18" charset="0"/>
              <a:cs typeface="Times New Roman" pitchFamily="18" charset="0"/>
            </a:endParaRPr>
          </a:p>
        </p:txBody>
      </p:sp>
      <p:cxnSp>
        <p:nvCxnSpPr>
          <p:cNvPr id="73" name="Прямая со стрелкой 72"/>
          <p:cNvCxnSpPr/>
          <p:nvPr/>
        </p:nvCxnSpPr>
        <p:spPr>
          <a:xfrm>
            <a:off x="5853132" y="2333411"/>
            <a:ext cx="130750" cy="3386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rot="16200000" flipH="1">
            <a:off x="9529358" y="2344785"/>
            <a:ext cx="235131" cy="222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a:stCxn id="23" idx="2"/>
          </p:cNvCxnSpPr>
          <p:nvPr/>
        </p:nvCxnSpPr>
        <p:spPr>
          <a:xfrm rot="5400000">
            <a:off x="1920241" y="2259875"/>
            <a:ext cx="326570" cy="2220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rot="5400000">
            <a:off x="2952205" y="783771"/>
            <a:ext cx="365760" cy="3135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6627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52134"/>
            <a:ext cx="11458302" cy="1620052"/>
          </a:xfrm>
          <a:solidFill>
            <a:srgbClr val="92D050"/>
          </a:solidFill>
        </p:spPr>
        <p:txBody>
          <a:bodyPr>
            <a:normAutofit fontScale="90000"/>
          </a:bodyPr>
          <a:lstStyle/>
          <a:p>
            <a:r>
              <a:rPr lang="az-Latn-AZ" sz="4000" b="1" i="1" dirty="0" smtClean="0">
                <a:latin typeface="Times New Roman" pitchFamily="18" charset="0"/>
                <a:cs typeface="Times New Roman" pitchFamily="18" charset="0"/>
              </a:rPr>
              <a:t>	</a:t>
            </a:r>
            <a:br>
              <a:rPr lang="az-Latn-AZ" sz="4000" b="1" i="1" dirty="0" smtClean="0">
                <a:latin typeface="Times New Roman" pitchFamily="18" charset="0"/>
                <a:cs typeface="Times New Roman" pitchFamily="18" charset="0"/>
              </a:rPr>
            </a:br>
            <a:r>
              <a:rPr lang="az-Latn-AZ" sz="4000" b="1" i="1" dirty="0" smtClean="0">
                <a:latin typeface="Times New Roman" pitchFamily="18" charset="0"/>
                <a:cs typeface="Times New Roman" pitchFamily="18" charset="0"/>
              </a:rPr>
              <a:t>          </a:t>
            </a:r>
            <a:r>
              <a:rPr lang="az-Latn-AZ" sz="4000" i="1" dirty="0" smtClean="0">
                <a:solidFill>
                  <a:srgbClr val="FF0000"/>
                </a:solidFill>
                <a:latin typeface="Times New Roman" pitchFamily="18" charset="0"/>
                <a:cs typeface="Times New Roman" pitchFamily="18" charset="0"/>
              </a:rPr>
              <a:t>Əmlakın dəyərinə təsir göstərən  amillər</a:t>
            </a:r>
            <a:r>
              <a:rPr lang="az-Latn-AZ" sz="4000" b="1" i="1" dirty="0" smtClean="0">
                <a:latin typeface="Times New Roman" pitchFamily="18" charset="0"/>
                <a:cs typeface="Times New Roman" pitchFamily="18" charset="0"/>
              </a:rPr>
              <a:t/>
            </a:r>
            <a:br>
              <a:rPr lang="az-Latn-AZ" sz="4000" b="1" i="1" dirty="0" smtClean="0">
                <a:latin typeface="Times New Roman" pitchFamily="18" charset="0"/>
                <a:cs typeface="Times New Roman" pitchFamily="18" charset="0"/>
              </a:rPr>
            </a:br>
            <a:r>
              <a:rPr lang="az-Latn-AZ" sz="4000" b="1" i="1" dirty="0" smtClean="0">
                <a:latin typeface="Times New Roman" pitchFamily="18" charset="0"/>
                <a:cs typeface="Times New Roman" pitchFamily="18" charset="0"/>
              </a:rPr>
              <a:t>	</a:t>
            </a:r>
            <a:br>
              <a:rPr lang="az-Latn-AZ" sz="4000" b="1" i="1" dirty="0" smtClean="0">
                <a:latin typeface="Times New Roman" pitchFamily="18" charset="0"/>
                <a:cs typeface="Times New Roman" pitchFamily="18" charset="0"/>
              </a:rPr>
            </a:br>
            <a:r>
              <a:rPr lang="az-Latn-AZ" sz="4000" b="1" i="1" dirty="0" smtClean="0">
                <a:solidFill>
                  <a:srgbClr val="C00000"/>
                </a:solidFill>
                <a:latin typeface="Times New Roman" pitchFamily="18" charset="0"/>
                <a:cs typeface="Times New Roman" pitchFamily="18" charset="0"/>
              </a:rPr>
              <a:t>        -- </a:t>
            </a:r>
            <a:r>
              <a:rPr lang="az-Latn-AZ" sz="4000" i="1" dirty="0" smtClean="0">
                <a:solidFill>
                  <a:srgbClr val="C00000"/>
                </a:solidFill>
                <a:latin typeface="Times New Roman" pitchFamily="18" charset="0"/>
                <a:cs typeface="Times New Roman" pitchFamily="18" charset="0"/>
              </a:rPr>
              <a:t>obyektin</a:t>
            </a:r>
            <a:r>
              <a:rPr lang="az-Latn-AZ" sz="4000" b="1" i="1" dirty="0" smtClean="0">
                <a:solidFill>
                  <a:srgbClr val="C00000"/>
                </a:solidFill>
                <a:latin typeface="Times New Roman" pitchFamily="18" charset="0"/>
                <a:cs typeface="Times New Roman" pitchFamily="18" charset="0"/>
              </a:rPr>
              <a:t> </a:t>
            </a:r>
            <a:r>
              <a:rPr lang="az-Latn-AZ" sz="4000" i="1" dirty="0" smtClean="0">
                <a:solidFill>
                  <a:srgbClr val="C00000"/>
                </a:solidFill>
                <a:latin typeface="Times New Roman" pitchFamily="18" charset="0"/>
                <a:cs typeface="Times New Roman" pitchFamily="18" charset="0"/>
              </a:rPr>
              <a:t>yerləşdiyi  ərazinin sahəsi  və </a:t>
            </a:r>
            <a:br>
              <a:rPr lang="az-Latn-AZ" sz="4000" i="1" dirty="0" smtClean="0">
                <a:solidFill>
                  <a:srgbClr val="C00000"/>
                </a:solidFill>
                <a:latin typeface="Times New Roman" pitchFamily="18" charset="0"/>
                <a:cs typeface="Times New Roman" pitchFamily="18" charset="0"/>
              </a:rPr>
            </a:br>
            <a:r>
              <a:rPr lang="az-Latn-AZ" sz="4000" i="1" dirty="0">
                <a:solidFill>
                  <a:srgbClr val="C00000"/>
                </a:solidFill>
                <a:latin typeface="Times New Roman" pitchFamily="18" charset="0"/>
                <a:cs typeface="Times New Roman" pitchFamily="18" charset="0"/>
              </a:rPr>
              <a:t> </a:t>
            </a:r>
            <a:r>
              <a:rPr lang="az-Latn-AZ" sz="4000" i="1" dirty="0" smtClean="0">
                <a:solidFill>
                  <a:srgbClr val="C00000"/>
                </a:solidFill>
                <a:latin typeface="Times New Roman" pitchFamily="18" charset="0"/>
                <a:cs typeface="Times New Roman" pitchFamily="18" charset="0"/>
              </a:rPr>
              <a:t>                      relyefi;</a:t>
            </a:r>
            <a:br>
              <a:rPr lang="az-Latn-AZ" sz="4000" i="1" dirty="0" smtClean="0">
                <a:solidFill>
                  <a:srgbClr val="C00000"/>
                </a:solidFill>
                <a:latin typeface="Times New Roman" pitchFamily="18" charset="0"/>
                <a:cs typeface="Times New Roman" pitchFamily="18" charset="0"/>
              </a:rPr>
            </a:br>
            <a:r>
              <a:rPr lang="az-Latn-AZ" sz="4000" b="1" i="1" dirty="0" smtClean="0">
                <a:solidFill>
                  <a:srgbClr val="C00000"/>
                </a:solidFill>
                <a:latin typeface="Times New Roman" pitchFamily="18" charset="0"/>
                <a:cs typeface="Times New Roman" pitchFamily="18" charset="0"/>
              </a:rPr>
              <a:t>	--</a:t>
            </a:r>
            <a:r>
              <a:rPr lang="az-Latn-AZ" sz="4000" i="1" dirty="0" smtClean="0">
                <a:solidFill>
                  <a:srgbClr val="C00000"/>
                </a:solidFill>
                <a:latin typeface="Times New Roman" pitchFamily="18" charset="0"/>
                <a:cs typeface="Times New Roman" pitchFamily="18" charset="0"/>
              </a:rPr>
              <a:t>ərazinin tikililik dərəcəsi;</a:t>
            </a:r>
            <a:br>
              <a:rPr lang="az-Latn-AZ" sz="4000" i="1" dirty="0" smtClean="0">
                <a:solidFill>
                  <a:srgbClr val="C00000"/>
                </a:solidFill>
                <a:latin typeface="Times New Roman" pitchFamily="18" charset="0"/>
                <a:cs typeface="Times New Roman" pitchFamily="18" charset="0"/>
              </a:rPr>
            </a:br>
            <a:r>
              <a:rPr lang="az-Latn-AZ" sz="4000" i="1" dirty="0" smtClean="0">
                <a:solidFill>
                  <a:srgbClr val="C00000"/>
                </a:solidFill>
                <a:latin typeface="Times New Roman" pitchFamily="18" charset="0"/>
                <a:cs typeface="Times New Roman" pitchFamily="18" charset="0"/>
              </a:rPr>
              <a:t>	-- tələb və təklif;</a:t>
            </a:r>
            <a:br>
              <a:rPr lang="az-Latn-AZ" sz="4000" i="1" dirty="0" smtClean="0">
                <a:solidFill>
                  <a:srgbClr val="C00000"/>
                </a:solidFill>
                <a:latin typeface="Times New Roman" pitchFamily="18" charset="0"/>
                <a:cs typeface="Times New Roman" pitchFamily="18" charset="0"/>
              </a:rPr>
            </a:br>
            <a:r>
              <a:rPr lang="az-Latn-AZ" sz="4000" i="1" dirty="0" smtClean="0">
                <a:solidFill>
                  <a:srgbClr val="C00000"/>
                </a:solidFill>
                <a:latin typeface="Times New Roman" pitchFamily="18" charset="0"/>
                <a:cs typeface="Times New Roman" pitchFamily="18" charset="0"/>
              </a:rPr>
              <a:t>	--nəqliyyat magistralına yaxınlıq;</a:t>
            </a:r>
            <a:br>
              <a:rPr lang="az-Latn-AZ" sz="4000" i="1" dirty="0" smtClean="0">
                <a:solidFill>
                  <a:srgbClr val="C00000"/>
                </a:solidFill>
                <a:latin typeface="Times New Roman" pitchFamily="18" charset="0"/>
                <a:cs typeface="Times New Roman" pitchFamily="18" charset="0"/>
              </a:rPr>
            </a:br>
            <a:r>
              <a:rPr lang="az-Latn-AZ" sz="4000" b="1" i="1" dirty="0" smtClean="0">
                <a:solidFill>
                  <a:srgbClr val="C00000"/>
                </a:solidFill>
                <a:latin typeface="Times New Roman" pitchFamily="18" charset="0"/>
                <a:cs typeface="Times New Roman" pitchFamily="18" charset="0"/>
              </a:rPr>
              <a:t>	--</a:t>
            </a:r>
            <a:r>
              <a:rPr lang="az-Latn-AZ" sz="4000" i="1" dirty="0" smtClean="0">
                <a:solidFill>
                  <a:srgbClr val="C00000"/>
                </a:solidFill>
                <a:latin typeface="Times New Roman" pitchFamily="18" charset="0"/>
                <a:cs typeface="Times New Roman" pitchFamily="18" charset="0"/>
              </a:rPr>
              <a:t>kommersiya cəlbediciliyi;</a:t>
            </a:r>
            <a:br>
              <a:rPr lang="az-Latn-AZ" sz="4000" i="1" dirty="0" smtClean="0">
                <a:solidFill>
                  <a:srgbClr val="C00000"/>
                </a:solidFill>
                <a:latin typeface="Times New Roman" pitchFamily="18" charset="0"/>
                <a:cs typeface="Times New Roman" pitchFamily="18" charset="0"/>
              </a:rPr>
            </a:br>
            <a:r>
              <a:rPr lang="az-Latn-AZ" sz="4000" i="1" dirty="0" smtClean="0">
                <a:solidFill>
                  <a:srgbClr val="C00000"/>
                </a:solidFill>
                <a:latin typeface="Times New Roman" pitchFamily="18" charset="0"/>
                <a:cs typeface="Times New Roman" pitchFamily="18" charset="0"/>
              </a:rPr>
              <a:t>	--hidrogeoloyi və iqlim şəraiti;</a:t>
            </a:r>
            <a:br>
              <a:rPr lang="az-Latn-AZ" sz="4000" i="1" dirty="0" smtClean="0">
                <a:solidFill>
                  <a:srgbClr val="C00000"/>
                </a:solidFill>
                <a:latin typeface="Times New Roman" pitchFamily="18" charset="0"/>
                <a:cs typeface="Times New Roman" pitchFamily="18" charset="0"/>
              </a:rPr>
            </a:br>
            <a:r>
              <a:rPr lang="az-Latn-AZ" sz="4000" i="1" dirty="0" smtClean="0">
                <a:solidFill>
                  <a:srgbClr val="C00000"/>
                </a:solidFill>
                <a:latin typeface="Times New Roman" pitchFamily="18" charset="0"/>
                <a:cs typeface="Times New Roman" pitchFamily="18" charset="0"/>
              </a:rPr>
              <a:t>	--mühəndis qurğuları ilə təchizat;            </a:t>
            </a:r>
            <a:br>
              <a:rPr lang="az-Latn-AZ" sz="4000" i="1" dirty="0" smtClean="0">
                <a:solidFill>
                  <a:srgbClr val="C00000"/>
                </a:solidFill>
                <a:latin typeface="Times New Roman" pitchFamily="18" charset="0"/>
                <a:cs typeface="Times New Roman" pitchFamily="18" charset="0"/>
              </a:rPr>
            </a:br>
            <a:r>
              <a:rPr lang="az-Latn-AZ" sz="4000" i="1" dirty="0" smtClean="0">
                <a:solidFill>
                  <a:srgbClr val="C00000"/>
                </a:solidFill>
                <a:latin typeface="Times New Roman" pitchFamily="18" charset="0"/>
                <a:cs typeface="Times New Roman" pitchFamily="18" charset="0"/>
              </a:rPr>
              <a:t>	--köhnəlmə.</a:t>
            </a:r>
            <a:r>
              <a:rPr lang="az-Latn-AZ" sz="4000" i="1" dirty="0" smtClean="0">
                <a:latin typeface="Times New Roman" pitchFamily="18" charset="0"/>
                <a:cs typeface="Times New Roman" pitchFamily="18" charset="0"/>
              </a:rPr>
              <a:t/>
            </a:r>
            <a:br>
              <a:rPr lang="az-Latn-AZ" sz="4000" i="1" dirty="0" smtClean="0">
                <a:latin typeface="Times New Roman" pitchFamily="18" charset="0"/>
                <a:cs typeface="Times New Roman" pitchFamily="18" charset="0"/>
              </a:rPr>
            </a:br>
            <a:endParaRPr lang="ru-RU" sz="4000" i="1" dirty="0">
              <a:latin typeface="Times New Roman" pitchFamily="18" charset="0"/>
              <a:cs typeface="Times New Roman" pitchFamily="18" charset="0"/>
            </a:endParaRPr>
          </a:p>
        </p:txBody>
      </p:sp>
      <p:pic>
        <p:nvPicPr>
          <p:cNvPr id="4098" name="Picture 2" descr="C:\Documents and Settings\Admin\Рабочий стол\SLAYD ÜÇÜN ŞƏKİLLƏR\real-estate.jpgjhuioij.jpg"/>
          <p:cNvPicPr>
            <a:picLocks noChangeAspect="1" noChangeArrowheads="1"/>
          </p:cNvPicPr>
          <p:nvPr/>
        </p:nvPicPr>
        <p:blipFill>
          <a:blip r:embed="rId2" cstate="print"/>
          <a:srcRect/>
          <a:stretch>
            <a:fillRect/>
          </a:stretch>
        </p:blipFill>
        <p:spPr bwMode="auto">
          <a:xfrm>
            <a:off x="9516978" y="0"/>
            <a:ext cx="2675021" cy="68579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0" y="0"/>
            <a:ext cx="12192000" cy="6857999"/>
          </a:xfrm>
          <a:solidFill>
            <a:srgbClr val="92D050"/>
          </a:solidFill>
        </p:spPr>
        <p:txBody>
          <a:bodyPr>
            <a:normAutofit fontScale="90000"/>
          </a:bodyPr>
          <a:lstStyle/>
          <a:p>
            <a:r>
              <a:rPr lang="az-Latn-AZ" sz="2800" i="1" dirty="0" smtClean="0">
                <a:latin typeface="Times New Roman" panose="02020603050405020304" pitchFamily="18" charset="0"/>
                <a:cs typeface="Times New Roman" panose="02020603050405020304" pitchFamily="18" charset="0"/>
              </a:rPr>
              <a:t> 		</a:t>
            </a:r>
            <a:r>
              <a:rPr lang="az-Latn-AZ"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smtClean="0">
                <a:solidFill>
                  <a:srgbClr val="FF0000"/>
                </a:solidFill>
                <a:latin typeface="Times New Roman" panose="02020603050405020304" pitchFamily="18" charset="0"/>
                <a:cs typeface="Times New Roman" panose="02020603050405020304" pitchFamily="18" charset="0"/>
              </a:rPr>
              <a:t/>
            </a:r>
            <a:br>
              <a:rPr lang="en-US" sz="4800" b="1" i="1" dirty="0" smtClean="0">
                <a:solidFill>
                  <a:srgbClr val="FF0000"/>
                </a:solidFill>
                <a:latin typeface="Times New Roman" panose="02020603050405020304" pitchFamily="18" charset="0"/>
                <a:cs typeface="Times New Roman" panose="02020603050405020304" pitchFamily="18" charset="0"/>
              </a:rPr>
            </a:br>
            <a:r>
              <a:rPr lang="en-US" sz="4800" b="1" i="1" dirty="0" smtClean="0">
                <a:solidFill>
                  <a:srgbClr val="FF0000"/>
                </a:solidFill>
                <a:latin typeface="Times New Roman" panose="02020603050405020304" pitchFamily="18" charset="0"/>
                <a:cs typeface="Times New Roman" panose="02020603050405020304" pitchFamily="18" charset="0"/>
              </a:rPr>
              <a:t>                        </a:t>
            </a:r>
            <a:r>
              <a:rPr lang="az-Latn-AZ" sz="4800" b="1" i="1" dirty="0" smtClean="0">
                <a:solidFill>
                  <a:srgbClr val="FF0000"/>
                </a:solidFill>
                <a:latin typeface="Times New Roman" panose="02020603050405020304" pitchFamily="18" charset="0"/>
                <a:cs typeface="Times New Roman" panose="02020603050405020304" pitchFamily="18" charset="0"/>
              </a:rPr>
              <a:t/>
            </a:r>
            <a:br>
              <a:rPr lang="az-Latn-AZ" sz="4800" b="1" i="1" dirty="0" smtClean="0">
                <a:solidFill>
                  <a:srgbClr val="FF0000"/>
                </a:solidFill>
                <a:latin typeface="Times New Roman" panose="02020603050405020304" pitchFamily="18" charset="0"/>
                <a:cs typeface="Times New Roman" panose="02020603050405020304" pitchFamily="18" charset="0"/>
              </a:rPr>
            </a:br>
            <a:r>
              <a:rPr lang="az-Latn-AZ" sz="4800" b="1" i="1" dirty="0" smtClean="0">
                <a:solidFill>
                  <a:srgbClr val="FF0000"/>
                </a:solidFill>
                <a:latin typeface="Times New Roman" panose="02020603050405020304" pitchFamily="18" charset="0"/>
                <a:cs typeface="Times New Roman" panose="02020603050405020304" pitchFamily="18" charset="0"/>
              </a:rPr>
              <a:t>                             </a:t>
            </a:r>
            <a:r>
              <a:rPr lang="en-US" sz="4800" b="1" i="1" dirty="0" smtClean="0">
                <a:solidFill>
                  <a:srgbClr val="FF0000"/>
                </a:solidFill>
                <a:latin typeface="Times New Roman" panose="02020603050405020304" pitchFamily="18" charset="0"/>
                <a:cs typeface="Times New Roman" panose="02020603050405020304" pitchFamily="18" charset="0"/>
              </a:rPr>
              <a:t>  </a:t>
            </a:r>
            <a:r>
              <a:rPr lang="az-Latn-AZ" sz="5400" b="1" i="1" dirty="0" smtClean="0">
                <a:solidFill>
                  <a:srgbClr val="FF0000"/>
                </a:solidFill>
                <a:latin typeface="Times New Roman" panose="02020603050405020304" pitchFamily="18" charset="0"/>
                <a:cs typeface="Times New Roman" panose="02020603050405020304" pitchFamily="18" charset="0"/>
              </a:rPr>
              <a:t>Plan </a:t>
            </a:r>
            <a:r>
              <a:rPr lang="az-Latn-AZ" sz="5400" b="1" dirty="0" smtClean="0">
                <a:latin typeface="Times New Roman" panose="02020603050405020304" pitchFamily="18" charset="0"/>
                <a:cs typeface="Times New Roman" panose="02020603050405020304" pitchFamily="18" charset="0"/>
              </a:rPr>
              <a:t/>
            </a:r>
            <a:br>
              <a:rPr lang="az-Latn-AZ" sz="5400" b="1" dirty="0" smtClean="0">
                <a:latin typeface="Times New Roman" panose="02020603050405020304" pitchFamily="18" charset="0"/>
                <a:cs typeface="Times New Roman" panose="02020603050405020304" pitchFamily="18" charset="0"/>
              </a:rPr>
            </a:br>
            <a:r>
              <a:rPr lang="az-Latn-AZ" sz="2800" i="1" dirty="0" smtClean="0">
                <a:latin typeface="Times New Roman" panose="02020603050405020304" pitchFamily="18" charset="0"/>
                <a:cs typeface="Times New Roman" panose="02020603050405020304" pitchFamily="18" charset="0"/>
              </a:rPr>
              <a:t/>
            </a:r>
            <a:br>
              <a:rPr lang="az-Latn-AZ" sz="2800" i="1" dirty="0" smtClean="0">
                <a:latin typeface="Times New Roman" panose="02020603050405020304" pitchFamily="18" charset="0"/>
                <a:cs typeface="Times New Roman" panose="02020603050405020304" pitchFamily="18" charset="0"/>
              </a:rPr>
            </a:br>
            <a:r>
              <a:rPr lang="az-Latn-AZ" sz="2800" i="1" dirty="0" smtClean="0">
                <a:latin typeface="Times New Roman" panose="02020603050405020304" pitchFamily="18" charset="0"/>
                <a:cs typeface="Times New Roman" panose="02020603050405020304" pitchFamily="18" charset="0"/>
              </a:rPr>
              <a:t>   </a:t>
            </a:r>
            <a:r>
              <a:rPr lang="az-Latn-AZ" sz="4000" b="1" i="1" dirty="0" smtClean="0">
                <a:latin typeface="Times New Roman" panose="02020603050405020304" pitchFamily="18" charset="0"/>
                <a:cs typeface="Times New Roman" panose="02020603050405020304" pitchFamily="18" charset="0"/>
              </a:rPr>
              <a:t>1</a:t>
            </a:r>
            <a:r>
              <a:rPr lang="az-Latn-AZ" sz="4900" i="1" dirty="0" smtClean="0">
                <a:latin typeface="Times New Roman" panose="02020603050405020304" pitchFamily="18" charset="0"/>
                <a:cs typeface="Times New Roman" panose="02020603050405020304" pitchFamily="18" charset="0"/>
              </a:rPr>
              <a:t>. </a:t>
            </a:r>
            <a:r>
              <a:rPr lang="az-Latn-AZ" b="1" i="1" dirty="0" smtClean="0">
                <a:solidFill>
                  <a:srgbClr val="002060"/>
                </a:solidFill>
                <a:latin typeface="Times New Roman" panose="02020603050405020304" pitchFamily="18" charset="0"/>
                <a:cs typeface="Times New Roman" panose="02020603050405020304" pitchFamily="18" charset="0"/>
              </a:rPr>
              <a:t>Qiymətləndirmə fəaliyyətinin ümumi </a:t>
            </a:r>
            <a:br>
              <a:rPr lang="az-Latn-AZ" b="1" i="1" dirty="0" smtClean="0">
                <a:solidFill>
                  <a:srgbClr val="002060"/>
                </a:solidFill>
                <a:latin typeface="Times New Roman" panose="02020603050405020304" pitchFamily="18" charset="0"/>
                <a:cs typeface="Times New Roman" panose="02020603050405020304" pitchFamily="18" charset="0"/>
              </a:rPr>
            </a:br>
            <a:r>
              <a:rPr lang="az-Latn-AZ" b="1" i="1" dirty="0" smtClean="0">
                <a:solidFill>
                  <a:srgbClr val="002060"/>
                </a:solidFill>
                <a:latin typeface="Times New Roman" panose="02020603050405020304" pitchFamily="18" charset="0"/>
                <a:cs typeface="Times New Roman" panose="02020603050405020304" pitchFamily="18" charset="0"/>
              </a:rPr>
              <a:t>           səciyyəsi.</a:t>
            </a:r>
            <a:br>
              <a:rPr lang="az-Latn-AZ" b="1" i="1" dirty="0" smtClean="0">
                <a:solidFill>
                  <a:srgbClr val="002060"/>
                </a:solidFill>
                <a:latin typeface="Times New Roman" panose="02020603050405020304" pitchFamily="18" charset="0"/>
                <a:cs typeface="Times New Roman" panose="02020603050405020304" pitchFamily="18" charset="0"/>
              </a:rPr>
            </a:br>
            <a:r>
              <a:rPr lang="az-Latn-AZ" b="1" i="1" dirty="0" smtClean="0">
                <a:solidFill>
                  <a:srgbClr val="002060"/>
                </a:solidFill>
                <a:latin typeface="Times New Roman" panose="02020603050405020304" pitchFamily="18" charset="0"/>
                <a:cs typeface="Times New Roman" panose="02020603050405020304" pitchFamily="18" charset="0"/>
              </a:rPr>
              <a:t>  2.Daşınmaz  əmlak qiymətləndirmə</a:t>
            </a:r>
            <a:br>
              <a:rPr lang="az-Latn-AZ" b="1" i="1" dirty="0" smtClean="0">
                <a:solidFill>
                  <a:srgbClr val="002060"/>
                </a:solidFill>
                <a:latin typeface="Times New Roman" panose="02020603050405020304" pitchFamily="18" charset="0"/>
                <a:cs typeface="Times New Roman" panose="02020603050405020304" pitchFamily="18" charset="0"/>
              </a:rPr>
            </a:br>
            <a:r>
              <a:rPr lang="az-Latn-AZ" b="1" i="1" dirty="0" smtClean="0">
                <a:solidFill>
                  <a:srgbClr val="002060"/>
                </a:solidFill>
                <a:latin typeface="Times New Roman" panose="02020603050405020304" pitchFamily="18" charset="0"/>
                <a:cs typeface="Times New Roman" panose="02020603050405020304" pitchFamily="18" charset="0"/>
              </a:rPr>
              <a:t>obyekti  kimi. </a:t>
            </a:r>
            <a:br>
              <a:rPr lang="az-Latn-AZ" b="1" i="1" dirty="0" smtClean="0">
                <a:solidFill>
                  <a:srgbClr val="002060"/>
                </a:solidFill>
                <a:latin typeface="Times New Roman" panose="02020603050405020304" pitchFamily="18" charset="0"/>
                <a:cs typeface="Times New Roman" panose="02020603050405020304" pitchFamily="18" charset="0"/>
              </a:rPr>
            </a:br>
            <a:r>
              <a:rPr lang="az-Latn-AZ" b="1" i="1" dirty="0" smtClean="0">
                <a:solidFill>
                  <a:srgbClr val="002060"/>
                </a:solidFill>
                <a:latin typeface="Times New Roman" panose="02020603050405020304" pitchFamily="18" charset="0"/>
                <a:cs typeface="Times New Roman" panose="02020603050405020304" pitchFamily="18" charset="0"/>
              </a:rPr>
              <a:t>   3. Qiymətləndirmə fəaliyyətinin məqsədi və </a:t>
            </a:r>
            <a:r>
              <a:rPr lang="en-US" b="1" i="1" dirty="0" smtClean="0">
                <a:solidFill>
                  <a:srgbClr val="002060"/>
                </a:solidFill>
                <a:latin typeface="Times New Roman" panose="02020603050405020304" pitchFamily="18" charset="0"/>
                <a:cs typeface="Times New Roman" panose="02020603050405020304" pitchFamily="18" charset="0"/>
              </a:rPr>
              <a:t>                 </a:t>
            </a:r>
            <a:r>
              <a:rPr lang="az-Latn-AZ" b="1" i="1" dirty="0" smtClean="0">
                <a:solidFill>
                  <a:srgbClr val="002060"/>
                </a:solidFill>
                <a:latin typeface="Times New Roman" panose="02020603050405020304" pitchFamily="18" charset="0"/>
                <a:cs typeface="Times New Roman" panose="02020603050405020304" pitchFamily="18" charset="0"/>
              </a:rPr>
              <a:t>                                                                                qiymətləndirmə</a:t>
            </a:r>
            <a:r>
              <a:rPr lang="en-US" b="1" i="1" dirty="0" err="1" smtClean="0">
                <a:solidFill>
                  <a:srgbClr val="002060"/>
                </a:solidFill>
                <a:latin typeface="Times New Roman" panose="02020603050405020304" pitchFamily="18" charset="0"/>
                <a:cs typeface="Times New Roman" panose="02020603050405020304" pitchFamily="18" charset="0"/>
              </a:rPr>
              <a:t>nin</a:t>
            </a:r>
            <a:r>
              <a:rPr lang="az-Latn-AZ" b="1" i="1" dirty="0" smtClean="0">
                <a:solidFill>
                  <a:srgbClr val="002060"/>
                </a:solidFill>
                <a:latin typeface="Times New Roman" panose="02020603050405020304" pitchFamily="18" charset="0"/>
                <a:cs typeface="Times New Roman" panose="02020603050405020304" pitchFamily="18" charset="0"/>
              </a:rPr>
              <a:t> növləri.</a:t>
            </a:r>
            <a:br>
              <a:rPr lang="az-Latn-AZ" b="1" i="1" dirty="0" smtClean="0">
                <a:solidFill>
                  <a:srgbClr val="002060"/>
                </a:solidFill>
                <a:latin typeface="Times New Roman" panose="02020603050405020304" pitchFamily="18" charset="0"/>
                <a:cs typeface="Times New Roman" panose="02020603050405020304" pitchFamily="18" charset="0"/>
              </a:rPr>
            </a:br>
            <a:r>
              <a:rPr lang="az-Latn-AZ" b="1" i="1" dirty="0" smtClean="0">
                <a:solidFill>
                  <a:srgbClr val="002060"/>
                </a:solidFill>
                <a:latin typeface="Times New Roman" panose="02020603050405020304" pitchFamily="18" charset="0"/>
                <a:cs typeface="Times New Roman" panose="02020603050405020304" pitchFamily="18" charset="0"/>
              </a:rPr>
              <a:t>  4. </a:t>
            </a:r>
            <a:r>
              <a:rPr lang="az-Latn-AZ" b="1" i="1" dirty="0">
                <a:solidFill>
                  <a:srgbClr val="002060"/>
                </a:solidFill>
                <a:latin typeface="Times New Roman" panose="02020603050405020304" pitchFamily="18" charset="0"/>
                <a:cs typeface="Times New Roman" panose="02020603050405020304" pitchFamily="18" charset="0"/>
              </a:rPr>
              <a:t>Qiymətləndirmə fəaliyyətinin </a:t>
            </a:r>
            <a:r>
              <a:rPr lang="az-Latn-AZ" b="1" i="1" dirty="0" smtClean="0">
                <a:solidFill>
                  <a:srgbClr val="002060"/>
                </a:solidFill>
                <a:latin typeface="Times New Roman" panose="02020603050405020304" pitchFamily="18" charset="0"/>
                <a:cs typeface="Times New Roman" panose="02020603050405020304" pitchFamily="18" charset="0"/>
              </a:rPr>
              <a:t>obyektləri,       və subyektləri  və prinsipləri.</a:t>
            </a:r>
            <a:br>
              <a:rPr lang="az-Latn-AZ" b="1" i="1" dirty="0" smtClean="0">
                <a:solidFill>
                  <a:srgbClr val="002060"/>
                </a:solidFill>
                <a:latin typeface="Times New Roman" panose="02020603050405020304" pitchFamily="18" charset="0"/>
                <a:cs typeface="Times New Roman" panose="02020603050405020304" pitchFamily="18" charset="0"/>
              </a:rPr>
            </a:br>
            <a:r>
              <a:rPr lang="az-Latn-AZ" b="1" i="1" dirty="0" smtClean="0">
                <a:solidFill>
                  <a:srgbClr val="002060"/>
                </a:solidFill>
                <a:latin typeface="Times New Roman" panose="02020603050405020304" pitchFamily="18" charset="0"/>
                <a:cs typeface="Times New Roman" panose="02020603050405020304" pitchFamily="18" charset="0"/>
              </a:rPr>
              <a:t>  5. Dasınmaz əmlakın qiymətləndirilməsi</a:t>
            </a:r>
            <a:br>
              <a:rPr lang="az-Latn-AZ" b="1" i="1" dirty="0" smtClean="0">
                <a:solidFill>
                  <a:srgbClr val="002060"/>
                </a:solidFill>
                <a:latin typeface="Times New Roman" panose="02020603050405020304" pitchFamily="18" charset="0"/>
                <a:cs typeface="Times New Roman" panose="02020603050405020304" pitchFamily="18" charset="0"/>
              </a:rPr>
            </a:br>
            <a:r>
              <a:rPr lang="az-Latn-AZ" b="1" i="1" dirty="0" smtClean="0">
                <a:solidFill>
                  <a:srgbClr val="002060"/>
                </a:solidFill>
                <a:latin typeface="Times New Roman" panose="02020603050405020304" pitchFamily="18" charset="0"/>
                <a:cs typeface="Times New Roman" panose="02020603050405020304" pitchFamily="18" charset="0"/>
              </a:rPr>
              <a:t>prosesinin  mərhələləri</a:t>
            </a:r>
            <a:r>
              <a:rPr lang="az-Latn-AZ" sz="4900" b="1" i="1" dirty="0" smtClean="0">
                <a:solidFill>
                  <a:srgbClr val="002060"/>
                </a:solidFill>
                <a:latin typeface="Times New Roman" panose="02020603050405020304" pitchFamily="18" charset="0"/>
                <a:cs typeface="Times New Roman" panose="02020603050405020304" pitchFamily="18" charset="0"/>
              </a:rPr>
              <a:t/>
            </a:r>
            <a:br>
              <a:rPr lang="az-Latn-AZ" sz="4900" b="1" i="1" dirty="0" smtClean="0">
                <a:solidFill>
                  <a:srgbClr val="002060"/>
                </a:solidFill>
                <a:latin typeface="Times New Roman" panose="02020603050405020304" pitchFamily="18" charset="0"/>
                <a:cs typeface="Times New Roman" panose="02020603050405020304" pitchFamily="18" charset="0"/>
              </a:rPr>
            </a:br>
            <a:r>
              <a:rPr lang="az-Latn-AZ" sz="4900" b="1" i="1" dirty="0" smtClean="0">
                <a:solidFill>
                  <a:srgbClr val="002060"/>
                </a:solidFill>
                <a:latin typeface="Times New Roman" panose="02020603050405020304" pitchFamily="18" charset="0"/>
                <a:cs typeface="Times New Roman" panose="02020603050405020304" pitchFamily="18" charset="0"/>
              </a:rPr>
              <a:t> </a:t>
            </a:r>
            <a:r>
              <a:rPr lang="az-Latn-AZ" sz="2800" b="1" i="1" dirty="0" smtClean="0">
                <a:solidFill>
                  <a:srgbClr val="002060"/>
                </a:solidFill>
                <a:latin typeface="Times New Roman" panose="02020603050405020304" pitchFamily="18" charset="0"/>
                <a:cs typeface="Times New Roman" panose="02020603050405020304" pitchFamily="18" charset="0"/>
              </a:rPr>
              <a:t/>
            </a:r>
            <a:br>
              <a:rPr lang="az-Latn-AZ" sz="2800" b="1" i="1" dirty="0" smtClean="0">
                <a:solidFill>
                  <a:srgbClr val="002060"/>
                </a:solidFill>
                <a:latin typeface="Times New Roman" panose="02020603050405020304" pitchFamily="18" charset="0"/>
                <a:cs typeface="Times New Roman" panose="02020603050405020304" pitchFamily="18" charset="0"/>
              </a:rPr>
            </a:br>
            <a:r>
              <a:rPr lang="az-Latn-AZ" sz="2800" i="1" dirty="0">
                <a:latin typeface="Times New Roman" panose="02020603050405020304" pitchFamily="18" charset="0"/>
                <a:cs typeface="Times New Roman" panose="02020603050405020304" pitchFamily="18" charset="0"/>
              </a:rPr>
              <a:t/>
            </a:r>
            <a:br>
              <a:rPr lang="az-Latn-AZ" sz="2800" i="1" dirty="0">
                <a:latin typeface="Times New Roman" panose="02020603050405020304" pitchFamily="18" charset="0"/>
                <a:cs typeface="Times New Roman" panose="02020603050405020304" pitchFamily="18" charset="0"/>
              </a:rPr>
            </a:br>
            <a:r>
              <a:rPr lang="az-Latn-AZ" sz="2800" i="1" dirty="0" smtClean="0">
                <a:latin typeface="Times New Roman" panose="02020603050405020304" pitchFamily="18" charset="0"/>
                <a:cs typeface="Times New Roman" panose="02020603050405020304" pitchFamily="18" charset="0"/>
              </a:rPr>
              <a:t/>
            </a:r>
            <a:br>
              <a:rPr lang="az-Latn-AZ" sz="2800" i="1" dirty="0" smtClean="0">
                <a:latin typeface="Times New Roman" panose="02020603050405020304" pitchFamily="18" charset="0"/>
                <a:cs typeface="Times New Roman" panose="02020603050405020304" pitchFamily="18" charset="0"/>
              </a:rPr>
            </a:br>
            <a:endParaRPr lang="ru-RU" sz="2800" i="1" dirty="0">
              <a:latin typeface="Times New Roman" panose="02020603050405020304" pitchFamily="18" charset="0"/>
              <a:cs typeface="Times New Roman" panose="02020603050405020304" pitchFamily="18" charset="0"/>
            </a:endParaRPr>
          </a:p>
        </p:txBody>
      </p:sp>
      <p:pic>
        <p:nvPicPr>
          <p:cNvPr id="1026" name="Picture 2" descr="C:\Documents and Settings\Admin\Рабочий стол\SLAYD ÜÇÜN ŞƏKİLLƏR\why_investment_banking-300x299.jpg"/>
          <p:cNvPicPr>
            <a:picLocks noChangeAspect="1" noChangeArrowheads="1"/>
          </p:cNvPicPr>
          <p:nvPr/>
        </p:nvPicPr>
        <p:blipFill>
          <a:blip r:embed="rId2" cstate="print"/>
          <a:srcRect/>
          <a:stretch>
            <a:fillRect/>
          </a:stretch>
        </p:blipFill>
        <p:spPr bwMode="auto">
          <a:xfrm>
            <a:off x="9410700" y="1"/>
            <a:ext cx="2781300" cy="6858000"/>
          </a:xfrm>
          <a:prstGeom prst="rect">
            <a:avLst/>
          </a:prstGeom>
          <a:noFill/>
        </p:spPr>
      </p:pic>
    </p:spTree>
    <p:extLst>
      <p:ext uri="{BB962C8B-B14F-4D97-AF65-F5344CB8AC3E}">
        <p14:creationId xmlns:p14="http://schemas.microsoft.com/office/powerpoint/2010/main" val="3764065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6858000"/>
          </a:xfrm>
        </p:spPr>
        <p:txBody>
          <a:bodyPr>
            <a:normAutofit/>
          </a:bodyPr>
          <a:lstStyle/>
          <a:p>
            <a:pPr>
              <a:tabLst>
                <a:tab pos="3852863" algn="l"/>
              </a:tabLst>
            </a:pPr>
            <a:r>
              <a:rPr lang="az-Latn-AZ" sz="4800" b="1" dirty="0" smtClean="0">
                <a:latin typeface="Times New Roman" panose="02020603050405020304" pitchFamily="18" charset="0"/>
                <a:cs typeface="Times New Roman" panose="02020603050405020304" pitchFamily="18" charset="0"/>
              </a:rPr>
              <a:t>      </a:t>
            </a:r>
            <a:br>
              <a:rPr lang="az-Latn-AZ" sz="4800" b="1" dirty="0" smtClean="0">
                <a:latin typeface="Times New Roman" panose="02020603050405020304" pitchFamily="18" charset="0"/>
                <a:cs typeface="Times New Roman" panose="02020603050405020304" pitchFamily="18" charset="0"/>
              </a:rPr>
            </a:br>
            <a:r>
              <a:rPr lang="az-Latn-AZ" sz="4800" b="1" dirty="0" smtClean="0">
                <a:latin typeface="Times New Roman" panose="02020603050405020304" pitchFamily="18" charset="0"/>
                <a:cs typeface="Times New Roman" panose="02020603050405020304" pitchFamily="18" charset="0"/>
              </a:rPr>
              <a:t>               </a:t>
            </a:r>
            <a:r>
              <a:rPr lang="az-Latn-AZ" sz="3600" b="1" dirty="0" smtClean="0">
                <a:latin typeface="Times New Roman" panose="02020603050405020304" pitchFamily="18" charset="0"/>
                <a:cs typeface="Times New Roman" panose="02020603050405020304" pitchFamily="18" charset="0"/>
              </a:rPr>
              <a:t>Qiymətləndirmə fəaliyyəti  ilə  bağlı anlayışlar                          </a:t>
            </a:r>
            <a:r>
              <a:rPr lang="az-Latn-AZ" sz="2800" b="1" dirty="0" smtClean="0">
                <a:latin typeface="Times New Roman" panose="02020603050405020304" pitchFamily="18" charset="0"/>
                <a:cs typeface="Times New Roman" panose="02020603050405020304" pitchFamily="18" charset="0"/>
              </a:rPr>
              <a:t/>
            </a:r>
            <a:br>
              <a:rPr lang="az-Latn-AZ" sz="2800" b="1" dirty="0" smtClean="0">
                <a:latin typeface="Times New Roman" panose="02020603050405020304" pitchFamily="18" charset="0"/>
                <a:cs typeface="Times New Roman" panose="02020603050405020304" pitchFamily="18" charset="0"/>
              </a:rPr>
            </a:br>
            <a:r>
              <a:rPr lang="az-Latn-AZ" sz="3200" b="1" i="1" dirty="0" smtClean="0">
                <a:solidFill>
                  <a:srgbClr val="C00000"/>
                </a:solidFill>
                <a:latin typeface="Times New Roman" pitchFamily="18" charset="0"/>
                <a:cs typeface="Times New Roman" pitchFamily="18" charset="0"/>
              </a:rPr>
              <a:t>Dəyər-</a:t>
            </a:r>
            <a:r>
              <a:rPr lang="az-Latn-AZ" sz="3200" b="1" i="1" dirty="0" smtClean="0">
                <a:latin typeface="Times New Roman" pitchFamily="18" charset="0"/>
                <a:cs typeface="Times New Roman" pitchFamily="18" charset="0"/>
              </a:rPr>
              <a:t> </a:t>
            </a:r>
            <a:r>
              <a:rPr lang="az-Latn-AZ" sz="2800" dirty="0" smtClean="0">
                <a:latin typeface="Times New Roman" pitchFamily="18" charset="0"/>
                <a:cs typeface="Times New Roman" pitchFamily="18" charset="0"/>
              </a:rPr>
              <a:t>alıcının hər hansı bir əşyaya yaxud obyektə dəyişdirməyə hazır olduğu pul ekvivalentidir.</a:t>
            </a:r>
            <a:br>
              <a:rPr lang="az-Latn-AZ" sz="2800" dirty="0" smtClean="0">
                <a:latin typeface="Times New Roman" pitchFamily="18" charset="0"/>
                <a:cs typeface="Times New Roman" pitchFamily="18" charset="0"/>
              </a:rPr>
            </a:br>
            <a:r>
              <a:rPr lang="az-Latn-AZ" sz="2800" dirty="0" smtClean="0">
                <a:latin typeface="Times New Roman" pitchFamily="18" charset="0"/>
                <a:cs typeface="Times New Roman" pitchFamily="18" charset="0"/>
              </a:rPr>
              <a:t/>
            </a:r>
            <a:br>
              <a:rPr lang="az-Latn-AZ" sz="2800" dirty="0" smtClean="0">
                <a:latin typeface="Times New Roman" pitchFamily="18" charset="0"/>
                <a:cs typeface="Times New Roman" pitchFamily="18" charset="0"/>
              </a:rPr>
            </a:br>
            <a:r>
              <a:rPr lang="az-Latn-AZ" sz="2800" b="1" i="1" dirty="0" smtClean="0">
                <a:solidFill>
                  <a:srgbClr val="C00000"/>
                </a:solidFill>
                <a:latin typeface="Times New Roman" pitchFamily="18" charset="0"/>
                <a:cs typeface="Times New Roman" pitchFamily="18" charset="0"/>
              </a:rPr>
              <a:t>Xərclər-</a:t>
            </a:r>
            <a:r>
              <a:rPr lang="az-Latn-AZ" sz="2800" b="1" dirty="0" smtClean="0">
                <a:solidFill>
                  <a:srgbClr val="C00000"/>
                </a:solidFill>
                <a:latin typeface="Times New Roman" pitchFamily="18" charset="0"/>
                <a:cs typeface="Times New Roman" pitchFamily="18" charset="0"/>
              </a:rPr>
              <a:t> </a:t>
            </a:r>
            <a:r>
              <a:rPr lang="az-Latn-AZ" sz="2800" dirty="0" smtClean="0">
                <a:latin typeface="Times New Roman" pitchFamily="18" charset="0"/>
                <a:cs typeface="Times New Roman" pitchFamily="18" charset="0"/>
              </a:rPr>
              <a:t>qiymətləndirilən əmlak obyektinin  və ya onun  analoqunun                                        yaradılması üçün zəruri olan məsrəflərin ölçüsüdür.</a:t>
            </a:r>
            <a:br>
              <a:rPr lang="az-Latn-AZ" sz="2800" dirty="0" smtClean="0">
                <a:latin typeface="Times New Roman" pitchFamily="18" charset="0"/>
                <a:cs typeface="Times New Roman" pitchFamily="18" charset="0"/>
              </a:rPr>
            </a:br>
            <a:r>
              <a:rPr lang="az-Latn-AZ" sz="2800" dirty="0">
                <a:latin typeface="Times New Roman" pitchFamily="18" charset="0"/>
                <a:cs typeface="Times New Roman" pitchFamily="18" charset="0"/>
              </a:rPr>
              <a:t/>
            </a:r>
            <a:br>
              <a:rPr lang="az-Latn-AZ" sz="2800" dirty="0">
                <a:latin typeface="Times New Roman" pitchFamily="18" charset="0"/>
                <a:cs typeface="Times New Roman" pitchFamily="18" charset="0"/>
              </a:rPr>
            </a:br>
            <a:r>
              <a:rPr lang="az-Latn-AZ" sz="2800" b="1" i="1" dirty="0" smtClean="0">
                <a:solidFill>
                  <a:srgbClr val="C00000"/>
                </a:solidFill>
                <a:latin typeface="Times New Roman" pitchFamily="18" charset="0"/>
                <a:cs typeface="Times New Roman" pitchFamily="18" charset="0"/>
              </a:rPr>
              <a:t>Qiymət-</a:t>
            </a:r>
            <a:r>
              <a:rPr lang="az-Latn-AZ" sz="2800" b="1" dirty="0" smtClean="0">
                <a:solidFill>
                  <a:srgbClr val="C00000"/>
                </a:solidFill>
                <a:latin typeface="Times New Roman" pitchFamily="18" charset="0"/>
                <a:cs typeface="Times New Roman" pitchFamily="18" charset="0"/>
              </a:rPr>
              <a:t> </a:t>
            </a:r>
            <a:r>
              <a:rPr lang="az-Latn-AZ" sz="2800" dirty="0" smtClean="0">
                <a:latin typeface="Times New Roman" pitchFamily="18" charset="0"/>
                <a:cs typeface="Times New Roman" pitchFamily="18" charset="0"/>
              </a:rPr>
              <a:t>konkret şəraitdə baş tutmuş şövdələşmə nəticəsində əmlaka   görə pul vəsaitlərinin ödənildiyini bildirən faktiki  göstəricidir.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en-US" sz="2800" b="1" dirty="0" smtClean="0">
                <a:solidFill>
                  <a:srgbClr val="C00000"/>
                </a:solidFill>
                <a:latin typeface="Times New Roman" pitchFamily="18" charset="0"/>
                <a:cs typeface="Times New Roman" pitchFamily="18" charset="0"/>
              </a:rPr>
              <a:t>       </a:t>
            </a:r>
            <a:r>
              <a:rPr lang="az-Latn-AZ" sz="2800" b="1" smtClean="0">
                <a:solidFill>
                  <a:srgbClr val="C00000"/>
                </a:solidFill>
                <a:latin typeface="Times New Roman" pitchFamily="18" charset="0"/>
                <a:cs typeface="Times New Roman" pitchFamily="18" charset="0"/>
              </a:rPr>
              <a:t/>
            </a:r>
            <a:br>
              <a:rPr lang="az-Latn-AZ" sz="2800" b="1" smtClean="0">
                <a:solidFill>
                  <a:srgbClr val="C00000"/>
                </a:solidFill>
                <a:latin typeface="Times New Roman" pitchFamily="18" charset="0"/>
                <a:cs typeface="Times New Roman" pitchFamily="18" charset="0"/>
              </a:rPr>
            </a:br>
            <a:r>
              <a:rPr lang="az-Latn-AZ" sz="2800" b="1" i="1" smtClean="0">
                <a:solidFill>
                  <a:srgbClr val="C00000"/>
                </a:solidFill>
                <a:latin typeface="Times New Roman" pitchFamily="18" charset="0"/>
                <a:cs typeface="Times New Roman" pitchFamily="18" charset="0"/>
              </a:rPr>
              <a:t>Qiymətləndirmə </a:t>
            </a:r>
            <a:r>
              <a:rPr lang="az-Latn-AZ" sz="2800" b="1" i="1" dirty="0" smtClean="0">
                <a:solidFill>
                  <a:srgbClr val="C00000"/>
                </a:solidFill>
                <a:latin typeface="Times New Roman" pitchFamily="18" charset="0"/>
                <a:cs typeface="Times New Roman" pitchFamily="18" charset="0"/>
              </a:rPr>
              <a:t>fəaliyyəti- </a:t>
            </a:r>
            <a:r>
              <a:rPr lang="az-Latn-AZ" sz="2800" dirty="0" smtClean="0">
                <a:latin typeface="Times New Roman" pitchFamily="18" charset="0"/>
                <a:cs typeface="Times New Roman" pitchFamily="18" charset="0"/>
              </a:rPr>
              <a:t> sifarişçinin  konkret </a:t>
            </a:r>
            <a:r>
              <a:rPr lang="en-US" sz="2800" dirty="0" smtClean="0">
                <a:latin typeface="Times New Roman" pitchFamily="18" charset="0"/>
                <a:cs typeface="Times New Roman" pitchFamily="18" charset="0"/>
              </a:rPr>
              <a:t> </a:t>
            </a:r>
            <a:r>
              <a:rPr lang="az-Latn-AZ" sz="2800" dirty="0" smtClean="0">
                <a:latin typeface="Times New Roman" pitchFamily="18" charset="0"/>
                <a:cs typeface="Times New Roman" pitchFamily="18" charset="0"/>
              </a:rPr>
              <a:t>məqsədlərini rəhbər tutaraq əmlakın bazar və  digər dəyər</a:t>
            </a:r>
            <a:r>
              <a:rPr lang="en-US" sz="2800" dirty="0" smtClean="0">
                <a:latin typeface="Times New Roman" pitchFamily="18" charset="0"/>
                <a:cs typeface="Times New Roman" pitchFamily="18" charset="0"/>
              </a:rPr>
              <a:t>   </a:t>
            </a:r>
            <a:r>
              <a:rPr lang="az-Latn-AZ" sz="2800" dirty="0" smtClean="0">
                <a:latin typeface="Times New Roman" pitchFamily="18" charset="0"/>
                <a:cs typeface="Times New Roman" pitchFamily="18" charset="0"/>
              </a:rPr>
              <a:t>növlərinin  qiymətləndirici</a:t>
            </a:r>
            <a:r>
              <a:rPr lang="en-US" sz="2800" dirty="0" smtClean="0">
                <a:latin typeface="Times New Roman" pitchFamily="18" charset="0"/>
                <a:cs typeface="Times New Roman" pitchFamily="18" charset="0"/>
              </a:rPr>
              <a:t> </a:t>
            </a:r>
            <a:r>
              <a:rPr lang="az-Latn-AZ" sz="2800" dirty="0" smtClean="0">
                <a:latin typeface="Times New Roman" pitchFamily="18" charset="0"/>
                <a:cs typeface="Times New Roman" pitchFamily="18" charset="0"/>
              </a:rPr>
              <a:t> tərəfindən müstəqil şəkildə   müəyyən edilməsi üzrə fəaliyyət  növüdür.</a:t>
            </a:r>
            <a:br>
              <a:rPr lang="az-Latn-AZ" sz="2800" dirty="0" smtClean="0">
                <a:latin typeface="Times New Roman" pitchFamily="18" charset="0"/>
                <a:cs typeface="Times New Roman" pitchFamily="18" charset="0"/>
              </a:rPr>
            </a:br>
            <a:r>
              <a:rPr lang="az-Latn-AZ"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454457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65125"/>
            <a:ext cx="11355388" cy="1325563"/>
          </a:xfrm>
          <a:blipFill>
            <a:blip r:embed="rId2" cstate="print"/>
            <a:tile tx="0" ty="0" sx="100000" sy="100000" flip="none" algn="tl"/>
          </a:blipFill>
        </p:spPr>
        <p:txBody>
          <a:bodyPr/>
          <a:lstStyle/>
          <a:p>
            <a:r>
              <a:rPr lang="az-Latn-AZ" sz="3600" b="1" i="1" smtClean="0">
                <a:solidFill>
                  <a:srgbClr val="C00000"/>
                </a:solidFill>
              </a:rPr>
              <a:t>Əmlak  </a:t>
            </a:r>
            <a:r>
              <a:rPr lang="az-Latn-AZ" sz="3600" b="1" i="1" smtClean="0">
                <a:solidFill>
                  <a:srgbClr val="0070C0"/>
                </a:solidFill>
              </a:rPr>
              <a:t>istənilən  </a:t>
            </a:r>
            <a:r>
              <a:rPr lang="az-Latn-AZ" sz="3600" b="1" i="1" dirty="0" smtClean="0">
                <a:solidFill>
                  <a:srgbClr val="0070C0"/>
                </a:solidFill>
              </a:rPr>
              <a:t>əşyaların   və  qeyri-maddi əmlak  nemətlərinin  məcmusudur</a:t>
            </a:r>
            <a:r>
              <a:rPr lang="az-Latn-AZ" dirty="0" smtClean="0"/>
              <a:t>.</a:t>
            </a:r>
            <a:endParaRPr lang="ru-RU" dirty="0"/>
          </a:p>
        </p:txBody>
      </p:sp>
      <p:sp>
        <p:nvSpPr>
          <p:cNvPr id="3" name="Текст 2"/>
          <p:cNvSpPr>
            <a:spLocks noGrp="1"/>
          </p:cNvSpPr>
          <p:nvPr>
            <p:ph type="body" idx="1"/>
          </p:nvPr>
        </p:nvSpPr>
        <p:spPr>
          <a:xfrm flipV="1">
            <a:off x="839788" y="1635444"/>
            <a:ext cx="5157787" cy="45719"/>
          </a:xfrm>
        </p:spPr>
        <p:txBody>
          <a:bodyPr>
            <a:normAutofit fontScale="25000" lnSpcReduction="20000"/>
          </a:bodyPr>
          <a:lstStyle/>
          <a:p>
            <a:endParaRPr lang="ru-RU" dirty="0"/>
          </a:p>
        </p:txBody>
      </p:sp>
      <p:graphicFrame>
        <p:nvGraphicFramePr>
          <p:cNvPr id="7" name="Содержимое 6"/>
          <p:cNvGraphicFramePr>
            <a:graphicFrameLocks noGrp="1"/>
          </p:cNvGraphicFramePr>
          <p:nvPr>
            <p:ph sz="half" idx="2"/>
          </p:nvPr>
        </p:nvGraphicFramePr>
        <p:xfrm>
          <a:off x="803693" y="1686928"/>
          <a:ext cx="5157787" cy="4473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Текст 4"/>
          <p:cNvSpPr>
            <a:spLocks noGrp="1"/>
          </p:cNvSpPr>
          <p:nvPr>
            <p:ph type="body" sz="quarter" idx="3"/>
          </p:nvPr>
        </p:nvSpPr>
        <p:spPr>
          <a:xfrm>
            <a:off x="6172200" y="1684421"/>
            <a:ext cx="5183188" cy="82065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lstStyle/>
          <a:p>
            <a:pPr algn="ctr"/>
            <a:r>
              <a:rPr lang="az-Latn-AZ" i="1" dirty="0" smtClean="0">
                <a:solidFill>
                  <a:srgbClr val="FF0000"/>
                </a:solidFill>
                <a:latin typeface="Times New Roman" pitchFamily="18" charset="0"/>
                <a:cs typeface="Times New Roman" pitchFamily="18" charset="0"/>
              </a:rPr>
              <a:t>DAŞINMAZ  ƏMLAK</a:t>
            </a:r>
            <a:endParaRPr lang="ru-RU" i="1" dirty="0">
              <a:solidFill>
                <a:srgbClr val="FF0000"/>
              </a:solidFill>
              <a:latin typeface="Times New Roman" pitchFamily="18" charset="0"/>
              <a:cs typeface="Times New Roman" pitchFamily="18" charset="0"/>
            </a:endParaRPr>
          </a:p>
        </p:txBody>
      </p:sp>
      <p:sp>
        <p:nvSpPr>
          <p:cNvPr id="6" name="Содержимое 5"/>
          <p:cNvSpPr>
            <a:spLocks noGrp="1"/>
          </p:cNvSpPr>
          <p:nvPr>
            <p:ph sz="quarter" idx="4"/>
          </p:nvPr>
        </p:nvSpPr>
        <p:spPr>
          <a:blipFill>
            <a:blip r:embed="rId2" cstate="print"/>
            <a:tile tx="0" ty="0" sx="100000" sy="100000" flip="none" algn="tl"/>
          </a:blipFill>
        </p:spPr>
        <p:txBody>
          <a:bodyPr>
            <a:normAutofit fontScale="85000" lnSpcReduction="20000"/>
          </a:bodyPr>
          <a:lstStyle/>
          <a:p>
            <a:pPr>
              <a:buNone/>
            </a:pPr>
            <a:r>
              <a:rPr lang="az-Latn-AZ" dirty="0" smtClean="0">
                <a:latin typeface="Times New Roman" pitchFamily="18" charset="0"/>
                <a:cs typeface="Times New Roman" pitchFamily="18" charset="0"/>
              </a:rPr>
              <a:t>   </a:t>
            </a:r>
          </a:p>
          <a:p>
            <a:pPr>
              <a:buNone/>
            </a:pPr>
            <a:r>
              <a:rPr lang="az-Latn-AZ" dirty="0" smtClean="0">
                <a:latin typeface="Times New Roman" pitchFamily="18" charset="0"/>
                <a:cs typeface="Times New Roman" pitchFamily="18" charset="0"/>
              </a:rPr>
              <a:t>        </a:t>
            </a:r>
            <a:r>
              <a:rPr lang="az-Latn-AZ" b="1" i="1" dirty="0" smtClean="0">
                <a:solidFill>
                  <a:srgbClr val="7030A0"/>
                </a:solidFill>
                <a:latin typeface="Times New Roman" pitchFamily="18" charset="0"/>
                <a:cs typeface="Times New Roman" pitchFamily="18" charset="0"/>
              </a:rPr>
              <a:t>Azərbaycan Respublikası Mülki Məcəlləsinə   əsasən “Torpaq sahələri, yerin təki sahələri, ayrıca su obyektləri, meşələr, çoxillik əkmələr, binalar, qurğular və torpaqla möhkəm bağlı olan digər əşyalar, yəni təyinatına tənasübsüz zərər vurulmadan yerinin dəyişdirilməsi mümkün olmayan obyektlər daşınmaz əşyalardır” (AR. Mülki Məcəlləsi, maddə 135.4). </a:t>
            </a:r>
            <a:endParaRPr lang="ru-RU" b="1" i="1" dirty="0" smtClean="0">
              <a:solidFill>
                <a:srgbClr val="7030A0"/>
              </a:solidFill>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9734" y="-117475"/>
            <a:ext cx="10515600" cy="1325563"/>
          </a:xfrm>
        </p:spPr>
        <p:txBody>
          <a:bodyPr>
            <a:normAutofit fontScale="90000"/>
          </a:bodyPr>
          <a:lstStyle/>
          <a:p>
            <a:r>
              <a:rPr lang="az-Latn-AZ" sz="40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az-Latn-AZ" sz="40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az-Latn-AZ" sz="40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az-Latn-AZ" sz="40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az-Latn-AZ" sz="40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az-Latn-AZ" sz="40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az-Latn-AZ" sz="4000" b="1" i="1" dirty="0" smtClean="0">
                <a:effectLst>
                  <a:outerShdw blurRad="38100" dist="38100" dir="2700000" algn="tl">
                    <a:srgbClr val="000000">
                      <a:alpha val="43137"/>
                    </a:srgbClr>
                  </a:outerShdw>
                </a:effectLst>
                <a:latin typeface="Times New Roman" pitchFamily="18" charset="0"/>
                <a:cs typeface="Times New Roman" pitchFamily="18" charset="0"/>
              </a:rPr>
              <a:t>   </a:t>
            </a:r>
            <a:br>
              <a:rPr lang="az-Latn-AZ" sz="40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az-Latn-AZ" sz="40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az-Latn-AZ" sz="40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az-Latn-AZ" sz="40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az-Latn-AZ" sz="40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az-Latn-AZ" sz="4000"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az-Latn-AZ" sz="40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Qiymətləndirmə  peşəsi</a:t>
            </a:r>
            <a:br>
              <a:rPr lang="az-Latn-AZ" sz="40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az-Latn-AZ" sz="40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r>
            <a:br>
              <a:rPr lang="az-Latn-AZ" sz="40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az-Latn-AZ" sz="4000" b="1" i="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4000" b="1" i="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ятно 2 2"/>
          <p:cNvSpPr/>
          <p:nvPr/>
        </p:nvSpPr>
        <p:spPr>
          <a:xfrm>
            <a:off x="1558833" y="621506"/>
            <a:ext cx="10633167" cy="6074229"/>
          </a:xfrm>
          <a:prstGeom prst="irregularSeal2">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300" b="1" dirty="0" smtClean="0">
              <a:solidFill>
                <a:srgbClr val="C00000"/>
              </a:solidFill>
              <a:latin typeface="Times New Roman" pitchFamily="18" charset="0"/>
              <a:cs typeface="Times New Roman" pitchFamily="18" charset="0"/>
            </a:endParaRPr>
          </a:p>
          <a:p>
            <a:pPr algn="ctr"/>
            <a:r>
              <a:rPr lang="az-Latn-AZ" sz="2300" b="1" dirty="0" smtClean="0">
                <a:solidFill>
                  <a:srgbClr val="C00000"/>
                </a:solidFill>
                <a:latin typeface="Times New Roman" pitchFamily="18" charset="0"/>
                <a:cs typeface="Times New Roman" pitchFamily="18" charset="0"/>
              </a:rPr>
              <a:t>- XIX əsrin ortalarında Böyük Britaniyada “Yerölçən” (surveyer) peşəsinin əsasında yaranmışdır. 1861-ci ildə Böyük</a:t>
            </a:r>
            <a:r>
              <a:rPr lang="en-US" sz="2300" b="1" dirty="0" smtClean="0">
                <a:solidFill>
                  <a:srgbClr val="C00000"/>
                </a:solidFill>
                <a:latin typeface="Times New Roman" pitchFamily="18" charset="0"/>
                <a:cs typeface="Times New Roman" pitchFamily="18" charset="0"/>
              </a:rPr>
              <a:t> </a:t>
            </a:r>
            <a:r>
              <a:rPr lang="az-Latn-AZ" sz="2300" b="1" dirty="0" smtClean="0">
                <a:solidFill>
                  <a:srgbClr val="C00000"/>
                </a:solidFill>
                <a:latin typeface="Times New Roman" pitchFamily="18" charset="0"/>
                <a:cs typeface="Times New Roman" pitchFamily="18" charset="0"/>
              </a:rPr>
              <a:t>Britaniya kralı yerölçənlərə fəaliyyətləri ilə bağlı məsələləri tənzimləmək hüququ vermiş və  RİCS (The Royal İnstisution of Chartertd Suveyers) yaradılmışdır.  </a:t>
            </a:r>
            <a:endParaRPr lang="ru-RU" sz="2300" b="1" dirty="0">
              <a:solidFill>
                <a:srgbClr val="C0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i="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az-Latn-AZ" b="1" i="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az-Latn-AZ" b="1" i="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az-Latn-AZ" b="1" i="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az-Latn-AZ" b="1" i="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az-Latn-AZ" b="1" i="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az-Latn-AZ" b="1" i="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az-Latn-AZ" b="1" i="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az-Latn-AZ" b="1" i="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az-Latn-AZ" b="1" i="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b="1" i="1" dirty="0">
                <a:solidFill>
                  <a:schemeClr val="tx1">
                    <a:lumMod val="95000"/>
                    <a:lumOff val="5000"/>
                  </a:schemeClr>
                </a:solidFill>
              </a:rPr>
              <a:t/>
            </a:r>
            <a:br>
              <a:rPr lang="ru-RU" b="1" i="1" dirty="0">
                <a:solidFill>
                  <a:schemeClr val="tx1">
                    <a:lumMod val="95000"/>
                    <a:lumOff val="5000"/>
                  </a:schemeClr>
                </a:solidFill>
              </a:rPr>
            </a:br>
            <a:endParaRPr lang="ru-RU" dirty="0"/>
          </a:p>
        </p:txBody>
      </p:sp>
      <p:sp>
        <p:nvSpPr>
          <p:cNvPr id="5" name="Объект 4"/>
          <p:cNvSpPr>
            <a:spLocks noGrp="1"/>
          </p:cNvSpPr>
          <p:nvPr>
            <p:ph idx="1"/>
          </p:nvPr>
        </p:nvSpPr>
        <p:spPr>
          <a:xfrm>
            <a:off x="0" y="0"/>
            <a:ext cx="12192000" cy="6857999"/>
          </a:xfrm>
        </p:spPr>
        <p:txBody>
          <a:bodyPr>
            <a:normAutofit lnSpcReduction="10000"/>
          </a:bodyPr>
          <a:lstStyle/>
          <a:p>
            <a:pPr marL="0" indent="0">
              <a:buNone/>
            </a:pPr>
            <a:endParaRPr lang="az-Latn-AZ" dirty="0" smtClean="0"/>
          </a:p>
          <a:p>
            <a:pPr marL="0" indent="0" algn="ctr">
              <a:buNone/>
            </a:pPr>
            <a:endParaRPr lang="az-Latn-AZ" sz="3600" b="1" i="1"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lgn="ctr">
              <a:buNone/>
            </a:pPr>
            <a:r>
              <a:rPr lang="az-Latn-AZ" sz="3600" b="1" i="1" dirty="0" smtClean="0">
                <a:solidFill>
                  <a:srgbClr val="00B050"/>
                </a:solidFill>
                <a:latin typeface="Times New Roman" panose="02020603050405020304" pitchFamily="18" charset="0"/>
                <a:cs typeface="Times New Roman" panose="02020603050405020304" pitchFamily="18" charset="0"/>
              </a:rPr>
              <a:t>Qiymətləndirmə </a:t>
            </a:r>
            <a:r>
              <a:rPr lang="az-Latn-AZ" sz="3600" b="1" i="1" dirty="0">
                <a:solidFill>
                  <a:srgbClr val="00B050"/>
                </a:solidFill>
                <a:latin typeface="Times New Roman" panose="02020603050405020304" pitchFamily="18" charset="0"/>
                <a:cs typeface="Times New Roman" panose="02020603050405020304" pitchFamily="18" charset="0"/>
              </a:rPr>
              <a:t>fəaliyyətinin </a:t>
            </a:r>
            <a:r>
              <a:rPr lang="az-Latn-AZ" sz="3600" b="1" i="1" dirty="0" smtClean="0">
                <a:solidFill>
                  <a:srgbClr val="00B050"/>
                </a:solidFill>
                <a:latin typeface="Times New Roman" panose="02020603050405020304" pitchFamily="18" charset="0"/>
                <a:cs typeface="Times New Roman" panose="02020603050405020304" pitchFamily="18" charset="0"/>
              </a:rPr>
              <a:t>əlamətləri:</a:t>
            </a:r>
          </a:p>
          <a:p>
            <a:pPr marL="0" indent="0" algn="ctr">
              <a:buNone/>
            </a:pPr>
            <a:endParaRPr lang="az-Latn-AZ" sz="3600" b="1" i="1"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lgn="ctr">
              <a:buNone/>
            </a:pPr>
            <a:endParaRPr lang="ru-RU" dirty="0"/>
          </a:p>
          <a:p>
            <a:pPr marL="0" indent="0">
              <a:buFont typeface="Wingdings" pitchFamily="2" charset="2"/>
              <a:buChar char="Ø"/>
            </a:pPr>
            <a:r>
              <a:rPr lang="az-Latn-AZ" dirty="0" smtClean="0">
                <a:solidFill>
                  <a:srgbClr val="FF0000"/>
                </a:solidFill>
                <a:latin typeface="Times New Roman" panose="02020603050405020304" pitchFamily="18" charset="0"/>
                <a:cs typeface="Times New Roman" panose="02020603050405020304" pitchFamily="18" charset="0"/>
              </a:rPr>
              <a:t>Qiymətləndirmə fəaliyyəti məqsədli xarakter </a:t>
            </a:r>
          </a:p>
          <a:p>
            <a:pPr marL="0" indent="0">
              <a:buNone/>
            </a:pPr>
            <a:r>
              <a:rPr lang="az-Latn-AZ" dirty="0" smtClean="0">
                <a:solidFill>
                  <a:srgbClr val="FF0000"/>
                </a:solidFill>
                <a:latin typeface="Times New Roman" panose="02020603050405020304" pitchFamily="18" charset="0"/>
                <a:cs typeface="Times New Roman" panose="02020603050405020304" pitchFamily="18" charset="0"/>
              </a:rPr>
              <a:t>                           daşıyır.</a:t>
            </a:r>
          </a:p>
          <a:p>
            <a:pPr marL="0" indent="0">
              <a:buNone/>
            </a:pPr>
            <a:endParaRPr lang="az-Latn-AZ" dirty="0" smtClean="0">
              <a:solidFill>
                <a:srgbClr val="FF0000"/>
              </a:solidFill>
              <a:latin typeface="Times New Roman" panose="02020603050405020304" pitchFamily="18" charset="0"/>
              <a:cs typeface="Times New Roman" panose="02020603050405020304" pitchFamily="18" charset="0"/>
            </a:endParaRPr>
          </a:p>
          <a:p>
            <a:pPr marL="0" indent="0">
              <a:buFont typeface="Wingdings" pitchFamily="2" charset="2"/>
              <a:buChar char="Ø"/>
            </a:pPr>
            <a:r>
              <a:rPr lang="az-Latn-AZ" dirty="0" smtClean="0">
                <a:solidFill>
                  <a:srgbClr val="FF0000"/>
                </a:solidFill>
                <a:latin typeface="Times New Roman" panose="02020603050405020304" pitchFamily="18" charset="0"/>
                <a:cs typeface="Times New Roman" panose="02020603050405020304" pitchFamily="18" charset="0"/>
              </a:rPr>
              <a:t>Qiymətləndirmə fəaliyyəti  müstəqil qiymətləndirici  tərəfindən</a:t>
            </a:r>
          </a:p>
          <a:p>
            <a:pPr marL="0" indent="0">
              <a:buNone/>
            </a:pPr>
            <a:r>
              <a:rPr lang="az-Latn-AZ" dirty="0" smtClean="0">
                <a:solidFill>
                  <a:srgbClr val="FF0000"/>
                </a:solidFill>
                <a:latin typeface="Times New Roman" panose="02020603050405020304" pitchFamily="18" charset="0"/>
                <a:cs typeface="Times New Roman" panose="02020603050405020304" pitchFamily="18" charset="0"/>
              </a:rPr>
              <a:t>                     həyata keçirilir.</a:t>
            </a:r>
          </a:p>
          <a:p>
            <a:pPr marL="0" indent="0">
              <a:buNone/>
            </a:pPr>
            <a:endParaRPr lang="az-Latn-AZ" dirty="0" smtClean="0">
              <a:solidFill>
                <a:srgbClr val="FF0000"/>
              </a:solidFill>
              <a:latin typeface="Times New Roman" panose="02020603050405020304" pitchFamily="18" charset="0"/>
              <a:cs typeface="Times New Roman" panose="02020603050405020304" pitchFamily="18" charset="0"/>
            </a:endParaRPr>
          </a:p>
          <a:p>
            <a:pPr marL="0" indent="0">
              <a:buFont typeface="Wingdings" pitchFamily="2" charset="2"/>
              <a:buChar char="Ø"/>
            </a:pPr>
            <a:r>
              <a:rPr lang="az-Latn-AZ" dirty="0" smtClean="0">
                <a:solidFill>
                  <a:srgbClr val="FF0000"/>
                </a:solidFill>
                <a:latin typeface="Times New Roman" panose="02020603050405020304" pitchFamily="18" charset="0"/>
                <a:cs typeface="Times New Roman" panose="02020603050405020304" pitchFamily="18" charset="0"/>
              </a:rPr>
              <a:t>Qiymətləndirmə fəaliyyəti konkret dəyərin müəyyən</a:t>
            </a:r>
          </a:p>
          <a:p>
            <a:pPr marL="0" indent="0">
              <a:buNone/>
            </a:pPr>
            <a:r>
              <a:rPr lang="az-Latn-AZ" dirty="0" smtClean="0">
                <a:solidFill>
                  <a:srgbClr val="FF0000"/>
                </a:solidFill>
                <a:latin typeface="Times New Roman" panose="02020603050405020304" pitchFamily="18" charset="0"/>
                <a:cs typeface="Times New Roman" panose="02020603050405020304" pitchFamily="18" charset="0"/>
              </a:rPr>
              <a:t>                   edilməsinə yönəldilir.</a:t>
            </a:r>
          </a:p>
          <a:p>
            <a:pPr marL="0" indent="0">
              <a:buNone/>
            </a:pPr>
            <a:endParaRPr lang="az-Latn-A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9450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normAutofit/>
          </a:bodyPr>
          <a:lstStyle/>
          <a:p>
            <a:r>
              <a:rPr lang="az-Latn-AZ" sz="2800" b="1" dirty="0" smtClean="0">
                <a:solidFill>
                  <a:srgbClr val="7030A0"/>
                </a:solidFill>
                <a:latin typeface="Times New Roman" panose="02020603050405020304" pitchFamily="18" charset="0"/>
                <a:cs typeface="Times New Roman" panose="02020603050405020304" pitchFamily="18" charset="0"/>
              </a:rPr>
              <a:t>                           </a:t>
            </a:r>
            <a:r>
              <a:rPr lang="az-Latn-AZ" sz="3600" b="1" dirty="0" smtClean="0">
                <a:solidFill>
                  <a:srgbClr val="7030A0"/>
                </a:solidFill>
                <a:latin typeface="Times New Roman" panose="02020603050405020304" pitchFamily="18" charset="0"/>
                <a:cs typeface="Times New Roman" panose="02020603050405020304" pitchFamily="18" charset="0"/>
              </a:rPr>
              <a:t>Qiymətləndirmə fəaliyyətinin növləri</a:t>
            </a:r>
            <a:r>
              <a:rPr lang="az-Latn-AZ" sz="3600" b="1" dirty="0" smtClean="0">
                <a:latin typeface="Times New Roman" panose="02020603050405020304" pitchFamily="18" charset="0"/>
                <a:cs typeface="Times New Roman" panose="02020603050405020304" pitchFamily="18" charset="0"/>
              </a:rPr>
              <a:t/>
            </a:r>
            <a:br>
              <a:rPr lang="az-Latn-AZ" sz="3600" b="1" dirty="0" smtClean="0">
                <a:latin typeface="Times New Roman" panose="02020603050405020304" pitchFamily="18" charset="0"/>
                <a:cs typeface="Times New Roman" panose="02020603050405020304" pitchFamily="18" charset="0"/>
              </a:rPr>
            </a:br>
            <a:r>
              <a:rPr lang="az-Latn-AZ" sz="2800" dirty="0">
                <a:latin typeface="Times New Roman" panose="02020603050405020304" pitchFamily="18" charset="0"/>
                <a:cs typeface="Times New Roman" panose="02020603050405020304" pitchFamily="18" charset="0"/>
              </a:rPr>
              <a:t/>
            </a:r>
            <a:br>
              <a:rPr lang="az-Latn-AZ" sz="2800" dirty="0">
                <a:latin typeface="Times New Roman" panose="02020603050405020304" pitchFamily="18" charset="0"/>
                <a:cs typeface="Times New Roman" panose="02020603050405020304" pitchFamily="18" charset="0"/>
              </a:rPr>
            </a:br>
            <a:r>
              <a:rPr lang="az-Latn-AZ" sz="2800" dirty="0" smtClean="0">
                <a:latin typeface="Times New Roman" panose="02020603050405020304" pitchFamily="18" charset="0"/>
                <a:cs typeface="Times New Roman" panose="02020603050405020304" pitchFamily="18" charset="0"/>
              </a:rPr>
              <a:t/>
            </a:r>
            <a:br>
              <a:rPr lang="az-Latn-AZ" sz="2800" dirty="0" smtClean="0">
                <a:latin typeface="Times New Roman" panose="02020603050405020304" pitchFamily="18" charset="0"/>
                <a:cs typeface="Times New Roman" panose="02020603050405020304" pitchFamily="18" charset="0"/>
              </a:rPr>
            </a:br>
            <a:r>
              <a:rPr lang="az-Latn-AZ" sz="2800" dirty="0" smtClean="0">
                <a:latin typeface="Times New Roman" panose="02020603050405020304" pitchFamily="18" charset="0"/>
                <a:cs typeface="Times New Roman" panose="02020603050405020304" pitchFamily="18" charset="0"/>
              </a:rPr>
              <a:t/>
            </a:r>
            <a:br>
              <a:rPr lang="az-Latn-AZ" sz="2800" dirty="0" smtClean="0">
                <a:latin typeface="Times New Roman" panose="02020603050405020304" pitchFamily="18" charset="0"/>
                <a:cs typeface="Times New Roman" panose="02020603050405020304" pitchFamily="18" charset="0"/>
              </a:rPr>
            </a:br>
            <a:r>
              <a:rPr lang="az-Latn-AZ" sz="2800" dirty="0">
                <a:latin typeface="Times New Roman" panose="02020603050405020304" pitchFamily="18" charset="0"/>
                <a:cs typeface="Times New Roman" panose="02020603050405020304" pitchFamily="18" charset="0"/>
              </a:rPr>
              <a:t/>
            </a:r>
            <a:br>
              <a:rPr lang="az-Latn-AZ" sz="2800" dirty="0">
                <a:latin typeface="Times New Roman" panose="02020603050405020304" pitchFamily="18" charset="0"/>
                <a:cs typeface="Times New Roman" panose="02020603050405020304" pitchFamily="18" charset="0"/>
              </a:rPr>
            </a:br>
            <a:r>
              <a:rPr lang="az-Latn-AZ" sz="2800" b="1" dirty="0" smtClean="0">
                <a:solidFill>
                  <a:srgbClr val="C00000"/>
                </a:solidFill>
                <a:latin typeface="Times New Roman" panose="02020603050405020304" pitchFamily="18" charset="0"/>
                <a:cs typeface="Times New Roman" panose="02020603050405020304" pitchFamily="18" charset="0"/>
              </a:rPr>
              <a:t>- kütləvi qiymətləndirmə;</a:t>
            </a:r>
            <a:br>
              <a:rPr lang="az-Latn-AZ" sz="2800" b="1" dirty="0" smtClean="0">
                <a:solidFill>
                  <a:srgbClr val="C00000"/>
                </a:solidFill>
                <a:latin typeface="Times New Roman" panose="02020603050405020304" pitchFamily="18" charset="0"/>
                <a:cs typeface="Times New Roman" panose="02020603050405020304" pitchFamily="18" charset="0"/>
              </a:rPr>
            </a:br>
            <a:r>
              <a:rPr lang="az-Latn-AZ" sz="2800" b="1" dirty="0" smtClean="0">
                <a:solidFill>
                  <a:srgbClr val="C00000"/>
                </a:solidFill>
                <a:latin typeface="Times New Roman" panose="02020603050405020304" pitchFamily="18" charset="0"/>
                <a:cs typeface="Times New Roman" panose="02020603050405020304" pitchFamily="18" charset="0"/>
              </a:rPr>
              <a:t>- fərdi qiymətləndirmə;</a:t>
            </a:r>
            <a:br>
              <a:rPr lang="az-Latn-AZ" sz="2800" b="1" dirty="0" smtClean="0">
                <a:solidFill>
                  <a:srgbClr val="C00000"/>
                </a:solidFill>
                <a:latin typeface="Times New Roman" panose="02020603050405020304" pitchFamily="18" charset="0"/>
                <a:cs typeface="Times New Roman" panose="02020603050405020304" pitchFamily="18" charset="0"/>
              </a:rPr>
            </a:br>
            <a:r>
              <a:rPr lang="az-Latn-AZ" sz="2800" b="1" dirty="0" smtClean="0">
                <a:solidFill>
                  <a:srgbClr val="C00000"/>
                </a:solidFill>
                <a:latin typeface="Times New Roman" panose="02020603050405020304" pitchFamily="18" charset="0"/>
                <a:cs typeface="Times New Roman" panose="02020603050405020304" pitchFamily="18" charset="0"/>
              </a:rPr>
              <a:t>					</a:t>
            </a:r>
            <a:r>
              <a:rPr lang="az-Latn-AZ" sz="2800" dirty="0" smtClean="0">
                <a:latin typeface="Times New Roman" panose="02020603050405020304" pitchFamily="18" charset="0"/>
                <a:cs typeface="Times New Roman" panose="02020603050405020304" pitchFamily="18" charset="0"/>
              </a:rPr>
              <a:t>	</a:t>
            </a:r>
            <a:br>
              <a:rPr lang="az-Latn-AZ" sz="2800" dirty="0" smtClean="0">
                <a:latin typeface="Times New Roman" panose="02020603050405020304" pitchFamily="18" charset="0"/>
                <a:cs typeface="Times New Roman" panose="02020603050405020304" pitchFamily="18" charset="0"/>
              </a:rPr>
            </a:br>
            <a:r>
              <a:rPr lang="az-Latn-AZ" sz="2800" dirty="0" smtClean="0">
                <a:latin typeface="Times New Roman" panose="02020603050405020304" pitchFamily="18" charset="0"/>
                <a:cs typeface="Times New Roman" panose="02020603050405020304" pitchFamily="18" charset="0"/>
              </a:rPr>
              <a:t>						</a:t>
            </a:r>
            <a:r>
              <a:rPr lang="az-Latn-AZ" sz="2800" b="1" i="1" dirty="0" smtClean="0">
                <a:latin typeface="Times New Roman" panose="02020603050405020304" pitchFamily="18" charset="0"/>
                <a:cs typeface="Times New Roman" panose="02020603050405020304" pitchFamily="18" charset="0"/>
              </a:rPr>
              <a:t/>
            </a:r>
            <a:br>
              <a:rPr lang="az-Latn-AZ" sz="2800" b="1" i="1" dirty="0" smtClean="0">
                <a:latin typeface="Times New Roman" panose="02020603050405020304" pitchFamily="18" charset="0"/>
                <a:cs typeface="Times New Roman" panose="02020603050405020304" pitchFamily="18" charset="0"/>
              </a:rPr>
            </a:br>
            <a:r>
              <a:rPr lang="az-Latn-AZ" sz="2800" dirty="0" smtClean="0">
                <a:latin typeface="Times New Roman" panose="02020603050405020304" pitchFamily="18" charset="0"/>
                <a:cs typeface="Times New Roman" panose="02020603050405020304" pitchFamily="18" charset="0"/>
              </a:rPr>
              <a:t/>
            </a:r>
            <a:br>
              <a:rPr lang="az-Latn-AZ" sz="2800" dirty="0" smtClean="0">
                <a:latin typeface="Times New Roman" panose="02020603050405020304" pitchFamily="18" charset="0"/>
                <a:cs typeface="Times New Roman" panose="02020603050405020304" pitchFamily="18" charset="0"/>
              </a:rPr>
            </a:br>
            <a:r>
              <a:rPr lang="az-Latn-AZ" sz="2800" b="1" dirty="0" smtClean="0">
                <a:solidFill>
                  <a:srgbClr val="0070C0"/>
                </a:solidFill>
                <a:latin typeface="Times New Roman" panose="02020603050405020304" pitchFamily="18" charset="0"/>
                <a:cs typeface="Times New Roman" panose="02020603050405020304" pitchFamily="18" charset="0"/>
              </a:rPr>
              <a:t>                                                                                       - mütləq qiymətləndirmə;</a:t>
            </a:r>
            <a:br>
              <a:rPr lang="az-Latn-AZ" sz="2800" b="1" dirty="0" smtClean="0">
                <a:solidFill>
                  <a:srgbClr val="0070C0"/>
                </a:solidFill>
                <a:latin typeface="Times New Roman" panose="02020603050405020304" pitchFamily="18" charset="0"/>
                <a:cs typeface="Times New Roman" panose="02020603050405020304" pitchFamily="18" charset="0"/>
              </a:rPr>
            </a:br>
            <a:r>
              <a:rPr lang="az-Latn-AZ" sz="2800" b="1" dirty="0" smtClean="0">
                <a:solidFill>
                  <a:srgbClr val="0070C0"/>
                </a:solidFill>
                <a:latin typeface="Times New Roman" panose="02020603050405020304" pitchFamily="18" charset="0"/>
                <a:cs typeface="Times New Roman" panose="02020603050405020304" pitchFamily="18" charset="0"/>
              </a:rPr>
              <a:t>                                                                                       - könüllü qiymətləndirmə.</a:t>
            </a:r>
            <a:r>
              <a:rPr lang="az-Latn-AZ" sz="2800" b="1" dirty="0">
                <a:solidFill>
                  <a:srgbClr val="0070C0"/>
                </a:solidFill>
                <a:latin typeface="Times New Roman" panose="02020603050405020304" pitchFamily="18" charset="0"/>
                <a:cs typeface="Times New Roman" panose="02020603050405020304" pitchFamily="18" charset="0"/>
              </a:rPr>
              <a:t/>
            </a:r>
            <a:br>
              <a:rPr lang="az-Latn-AZ" sz="2800" b="1" dirty="0">
                <a:solidFill>
                  <a:srgbClr val="0070C0"/>
                </a:solidFill>
                <a:latin typeface="Times New Roman" panose="02020603050405020304" pitchFamily="18" charset="0"/>
                <a:cs typeface="Times New Roman" panose="02020603050405020304" pitchFamily="18" charset="0"/>
              </a:rPr>
            </a:br>
            <a:endParaRPr lang="ru-RU" sz="2800" b="1" dirty="0">
              <a:solidFill>
                <a:srgbClr val="0070C0"/>
              </a:solidFill>
              <a:latin typeface="Times New Roman" panose="02020603050405020304" pitchFamily="18" charset="0"/>
              <a:cs typeface="Times New Roman" panose="02020603050405020304" pitchFamily="18" charset="0"/>
            </a:endParaRPr>
          </a:p>
        </p:txBody>
      </p:sp>
      <p:pic>
        <p:nvPicPr>
          <p:cNvPr id="2050" name="Picture 2" descr="C:\Documents and Settings\Admin\Рабочий стол\SLAYD ÜÇÜN ŞƏKİLLƏR\real-estate.jpgjyfjuru.jpg"/>
          <p:cNvPicPr>
            <a:picLocks noChangeAspect="1" noChangeArrowheads="1"/>
          </p:cNvPicPr>
          <p:nvPr/>
        </p:nvPicPr>
        <p:blipFill>
          <a:blip r:embed="rId2" cstate="print"/>
          <a:srcRect/>
          <a:stretch>
            <a:fillRect/>
          </a:stretch>
        </p:blipFill>
        <p:spPr bwMode="auto">
          <a:xfrm>
            <a:off x="4102100" y="2171700"/>
            <a:ext cx="3517900" cy="4686300"/>
          </a:xfrm>
          <a:prstGeom prst="rect">
            <a:avLst/>
          </a:prstGeom>
          <a:noFill/>
        </p:spPr>
      </p:pic>
    </p:spTree>
    <p:extLst>
      <p:ext uri="{BB962C8B-B14F-4D97-AF65-F5344CB8AC3E}">
        <p14:creationId xmlns:p14="http://schemas.microsoft.com/office/powerpoint/2010/main" val="1678746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lstStyle/>
          <a:p>
            <a:pPr algn="ctr"/>
            <a:r>
              <a:rPr lang="az-Latn-AZ" b="1" i="1" dirty="0" smtClean="0">
                <a:solidFill>
                  <a:srgbClr val="FF0000"/>
                </a:solidFill>
                <a:latin typeface="Times New Roman" pitchFamily="18" charset="0"/>
                <a:cs typeface="Times New Roman" pitchFamily="18" charset="0"/>
              </a:rPr>
              <a:t>Daşınmaz  əmlak  üzərində  hüquqlar</a:t>
            </a:r>
            <a:endParaRPr lang="ru-RU" b="1" i="1" dirty="0">
              <a:solidFill>
                <a:srgbClr val="FF0000"/>
              </a:solidFill>
              <a:latin typeface="Times New Roman" pitchFamily="18" charset="0"/>
              <a:cs typeface="Times New Roman" pitchFamily="18" charset="0"/>
            </a:endParaRPr>
          </a:p>
        </p:txBody>
      </p:sp>
      <p:sp>
        <p:nvSpPr>
          <p:cNvPr id="1025" name="Rectangle 1"/>
          <p:cNvSpPr>
            <a:spLocks noChangeArrowheads="1"/>
          </p:cNvSpPr>
          <p:nvPr/>
        </p:nvSpPr>
        <p:spPr bwMode="auto">
          <a:xfrm>
            <a:off x="0" y="-113139"/>
            <a:ext cx="12396537" cy="65710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az-Latn-AZ" sz="1300" b="1" dirty="0" smtClean="0">
              <a:latin typeface="Times New Roman" pitchFamily="18" charset="0"/>
              <a:ea typeface="MS Mincho" pitchFamily="49" charset="-128"/>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az-Latn-AZ" sz="13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4" name="Прямоугольник 3"/>
          <p:cNvSpPr/>
          <p:nvPr/>
        </p:nvSpPr>
        <p:spPr>
          <a:xfrm>
            <a:off x="576648" y="2084336"/>
            <a:ext cx="11615351" cy="3416320"/>
          </a:xfrm>
          <a:prstGeom prst="rect">
            <a:avLst/>
          </a:prstGeom>
        </p:spPr>
        <p:txBody>
          <a:bodyPr wrap="square">
            <a:spAutoFit/>
          </a:bodyPr>
          <a:lstStyle/>
          <a:p>
            <a:pPr lvl="0" indent="457200" fontAlgn="base">
              <a:spcBef>
                <a:spcPct val="0"/>
              </a:spcBef>
              <a:spcAft>
                <a:spcPct val="0"/>
              </a:spcAft>
            </a:pPr>
            <a:r>
              <a:rPr lang="az-Latn-AZ" sz="2400" b="1" dirty="0" smtClean="0">
                <a:latin typeface="Times New Roman" pitchFamily="18" charset="0"/>
                <a:ea typeface="MS Mincho" pitchFamily="49" charset="-128"/>
                <a:cs typeface="Times New Roman" pitchFamily="18" charset="0"/>
              </a:rPr>
              <a:t>Daşınmaz əmlaka sahiblik hüququ </a:t>
            </a:r>
            <a:r>
              <a:rPr lang="az-Latn-AZ" sz="2400" dirty="0" smtClean="0">
                <a:latin typeface="Times New Roman" pitchFamily="18" charset="0"/>
                <a:ea typeface="MS Mincho" pitchFamily="49" charset="-128"/>
                <a:cs typeface="Times New Roman" pitchFamily="18" charset="0"/>
              </a:rPr>
              <a:t>- əmlaka faktiki sahibliyi həyata keçirməyin hüquqi təmin edilmiş imkanıdır.</a:t>
            </a:r>
          </a:p>
          <a:p>
            <a:pPr lvl="0" indent="457200" fontAlgn="base">
              <a:spcBef>
                <a:spcPct val="0"/>
              </a:spcBef>
              <a:spcAft>
                <a:spcPct val="0"/>
              </a:spcAft>
            </a:pPr>
            <a:endParaRPr lang="ru-RU" sz="2400" dirty="0" smtClean="0">
              <a:latin typeface="Arial" pitchFamily="34" charset="0"/>
            </a:endParaRPr>
          </a:p>
          <a:p>
            <a:pPr lvl="0" indent="457200" eaLnBrk="0" fontAlgn="base" hangingPunct="0">
              <a:spcBef>
                <a:spcPct val="0"/>
              </a:spcBef>
              <a:spcAft>
                <a:spcPct val="0"/>
              </a:spcAft>
            </a:pPr>
            <a:r>
              <a:rPr lang="az-Latn-AZ" sz="2400" b="1" dirty="0" smtClean="0">
                <a:latin typeface="Times New Roman" pitchFamily="18" charset="0"/>
                <a:ea typeface="MS Mincho" pitchFamily="49" charset="-128"/>
                <a:cs typeface="Times New Roman" pitchFamily="18" charset="0"/>
              </a:rPr>
              <a:t>Daşınmaz əmlakdan istifadə hüququ</a:t>
            </a:r>
            <a:r>
              <a:rPr lang="az-Latn-AZ" sz="2400" dirty="0" smtClean="0">
                <a:latin typeface="Times New Roman" pitchFamily="18" charset="0"/>
                <a:ea typeface="MS Mincho" pitchFamily="49" charset="-128"/>
                <a:cs typeface="Times New Roman" pitchFamily="18" charset="0"/>
              </a:rPr>
              <a:t> – onun faydalı təbii xassələrinin hasil olunmasının, habelə gəlir, artım, bəhər, törəmə və   başqa  şəkildə fayda götürülməsinin hüquqi təmin edilmiş imkanıdır. </a:t>
            </a:r>
          </a:p>
          <a:p>
            <a:pPr lvl="0" indent="457200" eaLnBrk="0" fontAlgn="base" hangingPunct="0">
              <a:spcBef>
                <a:spcPct val="0"/>
              </a:spcBef>
              <a:spcAft>
                <a:spcPct val="0"/>
              </a:spcAft>
            </a:pPr>
            <a:endParaRPr lang="ru-RU" sz="2400" dirty="0" smtClean="0">
              <a:latin typeface="Arial" pitchFamily="34" charset="0"/>
            </a:endParaRPr>
          </a:p>
          <a:p>
            <a:pPr lvl="0" indent="457200" eaLnBrk="0" fontAlgn="base" hangingPunct="0">
              <a:spcBef>
                <a:spcPct val="0"/>
              </a:spcBef>
              <a:spcAft>
                <a:spcPct val="0"/>
              </a:spcAft>
            </a:pPr>
            <a:r>
              <a:rPr lang="az-Latn-AZ" sz="2400" b="1" dirty="0" smtClean="0">
                <a:latin typeface="Times New Roman" pitchFamily="18" charset="0"/>
                <a:ea typeface="MS Mincho" pitchFamily="49" charset="-128"/>
                <a:cs typeface="Times New Roman" pitchFamily="18" charset="0"/>
              </a:rPr>
              <a:t>Daşınmaz əmlaka sərəncam   hüququ</a:t>
            </a:r>
            <a:r>
              <a:rPr lang="az-Latn-AZ" sz="2400" dirty="0" smtClean="0">
                <a:latin typeface="Times New Roman" pitchFamily="18" charset="0"/>
                <a:ea typeface="MS Mincho" pitchFamily="49" charset="-128"/>
                <a:cs typeface="Times New Roman" pitchFamily="18" charset="0"/>
              </a:rPr>
              <a:t> – onun hüquqi müqəddaratını təyin etməyin hüquqi təmin edilmiş imkanıdır.</a:t>
            </a:r>
            <a:endParaRPr lang="ru-RU" sz="2400" dirty="0" smtClean="0">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normAutofit/>
          </a:bodyPr>
          <a:lstStyle/>
          <a:p>
            <a:pPr algn="ctr"/>
            <a:r>
              <a:rPr lang="az-Latn-AZ" sz="3200" dirty="0" smtClean="0">
                <a:solidFill>
                  <a:srgbClr val="FF0000"/>
                </a:solidFill>
                <a:latin typeface="Times New Roman" pitchFamily="18" charset="0"/>
                <a:cs typeface="Times New Roman" pitchFamily="18" charset="0"/>
              </a:rPr>
              <a:t>DAŞINMAZ  ƏMLAK  BAZARI</a:t>
            </a:r>
            <a:endParaRPr lang="ru-RU" sz="3200" dirty="0">
              <a:solidFill>
                <a:srgbClr val="FF0000"/>
              </a:solidFill>
              <a:latin typeface="Times New Roman" pitchFamily="18" charset="0"/>
              <a:cs typeface="Times New Roman" pitchFamily="18" charset="0"/>
            </a:endParaRPr>
          </a:p>
        </p:txBody>
      </p:sp>
      <p:sp>
        <p:nvSpPr>
          <p:cNvPr id="32770" name="Rectangle 2"/>
          <p:cNvSpPr>
            <a:spLocks noChangeArrowheads="1"/>
          </p:cNvSpPr>
          <p:nvPr/>
        </p:nvSpPr>
        <p:spPr bwMode="auto">
          <a:xfrm>
            <a:off x="247136" y="1588694"/>
            <a:ext cx="1194486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az-Latn-AZ" sz="28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az-Latn-AZ" sz="3200" b="1" i="1" u="none" strike="noStrike" cap="none" normalizeH="0" baseline="0" dirty="0" smtClean="0">
                <a:ln>
                  <a:noFill/>
                </a:ln>
                <a:solidFill>
                  <a:srgbClr val="7030A0"/>
                </a:solidFill>
                <a:effectLst/>
                <a:latin typeface="Times New Roman" pitchFamily="18" charset="0"/>
                <a:ea typeface="MS Mincho" pitchFamily="49" charset="-128"/>
                <a:cs typeface="Times New Roman" pitchFamily="18" charset="0"/>
              </a:rPr>
              <a:t>hüquqi və fiziki şəxslərin daşınmaz əmlak üzərindəki hüquqlarının pula yaxud digər aktivlərə dəyişməsini təmin edən mexanizmdir. Bu bazar investisiyalar bazarının tərkib hissəsi olmaqla, onun real bölməsini təmsil edir və maliyyə investisiyaları bölməsi ilə sıx  əlaqədə fəaliyyət göstərir.</a:t>
            </a: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az-Latn-AZ" sz="3200" b="1" i="1" u="none" strike="noStrike" cap="none" normalizeH="0" baseline="0" dirty="0" smtClean="0">
                <a:ln>
                  <a:noFill/>
                </a:ln>
                <a:solidFill>
                  <a:srgbClr val="7030A0"/>
                </a:solidFill>
                <a:effectLst/>
                <a:latin typeface="Times New Roman" pitchFamily="18" charset="0"/>
                <a:ea typeface="MS Mincho" pitchFamily="49" charset="-128"/>
                <a:cs typeface="Times New Roman" pitchFamily="18" charset="0"/>
              </a:rPr>
              <a:t> Öz növbəsində    investisiyalar bazarının  real bölməsində  vəsait qoyuluşları  iki hissəyə - əşyalara (əmtəə-mal ehtiyatlarına, qiymətli daşlara və metallara, əntiq əşyalara və s.) və daşınmaz əmlaka (torpaq və onunla bağlı olan tikililərə) bölünür.</a:t>
            </a:r>
            <a:endParaRPr kumimoji="0" lang="az-Latn-AZ" sz="3200" b="1" i="1" u="none" strike="noStrike" cap="none" normalizeH="0" baseline="0" dirty="0" smtClean="0">
              <a:ln>
                <a:noFill/>
              </a:ln>
              <a:solidFill>
                <a:srgbClr val="7030A0"/>
              </a:solidFill>
              <a:effectLst/>
              <a:latin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1640</TotalTime>
  <Words>606</Words>
  <Application>Microsoft Office PowerPoint</Application>
  <PresentationFormat>Широкоэкранный</PresentationFormat>
  <Paragraphs>159</Paragraphs>
  <Slides>19</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19</vt:i4>
      </vt:variant>
    </vt:vector>
  </HeadingPairs>
  <TitlesOfParts>
    <vt:vector size="26" baseType="lpstr">
      <vt:lpstr>MS Mincho</vt:lpstr>
      <vt:lpstr>Arial</vt:lpstr>
      <vt:lpstr>Calibri</vt:lpstr>
      <vt:lpstr>Calibri Light</vt:lpstr>
      <vt:lpstr>Times New Roman</vt:lpstr>
      <vt:lpstr>Wingdings</vt:lpstr>
      <vt:lpstr>Тема Office</vt:lpstr>
      <vt:lpstr>Презентация PowerPoint</vt:lpstr>
      <vt:lpstr>                                                                            Plan      1. Qiymətləndirmə fəaliyyətinin ümumi             səciyyəsi.   2.Daşınmaz  əmlak qiymətləndirmə obyekti  kimi.     3. Qiymətləndirmə fəaliyyətinin məqsədi və                                                                                                  qiymətləndirmənin növləri.   4. Qiymətləndirmə fəaliyyətinin obyektləri,       və subyektləri  və prinsipləri.   5. Dasınmaz əmlakın qiymətləndirilməsi prosesinin  mərhələləri     </vt:lpstr>
      <vt:lpstr>                      Qiymətləndirmə fəaliyyəti  ilə  bağlı anlayışlar                           Dəyər- alıcının hər hansı bir əşyaya yaxud obyektə dəyişdirməyə hazır olduğu pul ekvivalentidir.  Xərclər- qiymətləndirilən əmlak obyektinin  və ya onun  analoqunun                                        yaradılması üçün zəruri olan məsrəflərin ölçüsüdür.  Qiymət- konkret şəraitdə baş tutmuş şövdələşmə nəticəsində əmlaka   görə pul vəsaitlərinin ödənildiyini bildirən faktiki  göstəricidir.          Qiymətləndirmə fəaliyyəti-  sifarişçinin  konkret  məqsədlərini rəhbər tutaraq əmlakın bazar və  digər dəyər   növlərinin  qiymətləndirici  tərəfindən müstəqil şəkildə   müəyyən edilməsi üzrə fəaliyyət  növüdür.          </vt:lpstr>
      <vt:lpstr>Əmlak  istənilən  əşyaların   və  qeyri-maddi əmlak  nemətlərinin  məcmusudur.</vt:lpstr>
      <vt:lpstr>               Qiymətləndirmə  peşəsi     </vt:lpstr>
      <vt:lpstr>      </vt:lpstr>
      <vt:lpstr>                           Qiymətləndirmə fəaliyyətinin növləri     - kütləvi qiymətləndirmə; - fərdi qiymətləndirmə;                                                                                                       - mütləq qiymətləndirmə;                                                                                        - könüllü qiymətləndirmə. </vt:lpstr>
      <vt:lpstr>Daşınmaz  əmlak  üzərində  hüquqlar</vt:lpstr>
      <vt:lpstr>DAŞINMAZ  ƏMLAK  BAZARI</vt:lpstr>
      <vt:lpstr>Daşınmaz  əmlak  bazarının  funksiyaları</vt:lpstr>
      <vt:lpstr>      Qiymətləndirmə  dəyərinin   növləri</vt:lpstr>
      <vt:lpstr>Qiymətləndirmədə zəruri olan bazar amilləri  </vt:lpstr>
      <vt:lpstr>                           Qiymətləndirmə fəaliyyətinin məqsədləri          </vt:lpstr>
      <vt:lpstr>             Könüllü qiymətləndirmə               halları   </vt:lpstr>
      <vt:lpstr>                     Qiymətləndirmə fəaliyyətinin subyektləri                                                          </vt:lpstr>
      <vt:lpstr>Qiymətləndirmə  fəaliyyətinin obyektləri</vt:lpstr>
      <vt:lpstr>          Qiymətləndirmənin  aparılması  üşün  əsas</vt:lpstr>
      <vt:lpstr>    </vt:lpstr>
      <vt:lpstr>            Əmlakın dəyərinə təsir göstərən  amillər           -- obyektin yerləşdiyi  ərazinin sahəsi  və                         relyefi;  --ərazinin tikililik dərəcəsi;  -- tələb və təklif;  --nəqliyyat magistralına yaxınlıq;  --kommersiya cəlbediciliyi;  --hidrogeoloyi və iqlim şəraiti;  --mühəndis qurğuları ilə təchizat;              --köhnəlmə.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Xanhüseyn Kazımlı</dc:creator>
  <cp:lastModifiedBy>User</cp:lastModifiedBy>
  <cp:revision>236</cp:revision>
  <dcterms:created xsi:type="dcterms:W3CDTF">2016-11-10T08:49:47Z</dcterms:created>
  <dcterms:modified xsi:type="dcterms:W3CDTF">2021-06-21T11:17:41Z</dcterms:modified>
</cp:coreProperties>
</file>