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86" r:id="rId4"/>
    <p:sldId id="277" r:id="rId5"/>
    <p:sldId id="281" r:id="rId6"/>
    <p:sldId id="283" r:id="rId7"/>
    <p:sldId id="285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7" r:id="rId16"/>
    <p:sldId id="275" r:id="rId17"/>
    <p:sldId id="269" r:id="rId18"/>
    <p:sldId id="271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47" autoAdjust="0"/>
    <p:restoredTop sz="94660"/>
  </p:normalViewPr>
  <p:slideViewPr>
    <p:cSldViewPr>
      <p:cViewPr varScale="1">
        <p:scale>
          <a:sx n="74" d="100"/>
          <a:sy n="74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7A379B0-DA23-4B70-A7BE-487AFE8A4F5F}" type="doc">
      <dgm:prSet loTypeId="urn:microsoft.com/office/officeart/2005/8/layout/venn1" loCatId="relationship" qsTypeId="urn:microsoft.com/office/officeart/2005/8/quickstyle/simple1" qsCatId="simple" csTypeId="urn:microsoft.com/office/officeart/2005/8/colors/colorful1" csCatId="colorful" phldr="1"/>
      <dgm:spPr/>
    </dgm:pt>
    <dgm:pt modelId="{D5AE7DDA-9E2F-47CC-86A1-1197AB3072BE}">
      <dgm:prSet phldrT="[Текст]" custT="1"/>
      <dgm:spPr>
        <a:solidFill>
          <a:srgbClr val="FFFF00"/>
        </a:solidFill>
      </dgm:spPr>
      <dgm:t>
        <a:bodyPr/>
        <a:lstStyle/>
        <a:p>
          <a:r>
            <a:rPr lang="az-Latn-AZ" sz="28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XƏRC</a:t>
          </a:r>
          <a:endParaRPr lang="ru-RU" sz="28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F0C5D6F-8FFA-431A-A76F-DD7ABA0F7B50}" type="parTrans" cxnId="{D9DFF3AC-A153-4424-BF5A-77599D839903}">
      <dgm:prSet/>
      <dgm:spPr/>
      <dgm:t>
        <a:bodyPr/>
        <a:lstStyle/>
        <a:p>
          <a:endParaRPr lang="ru-RU"/>
        </a:p>
      </dgm:t>
    </dgm:pt>
    <dgm:pt modelId="{C5450597-E07E-49A9-AC9B-7A9A5B8E88A4}" type="sibTrans" cxnId="{D9DFF3AC-A153-4424-BF5A-77599D839903}">
      <dgm:prSet/>
      <dgm:spPr/>
      <dgm:t>
        <a:bodyPr/>
        <a:lstStyle/>
        <a:p>
          <a:endParaRPr lang="ru-RU"/>
        </a:p>
      </dgm:t>
    </dgm:pt>
    <dgm:pt modelId="{F94B9C55-A0DE-4DCC-94F7-C2411E331508}">
      <dgm:prSet phldrT="[Текст]" custT="1"/>
      <dgm:spPr>
        <a:solidFill>
          <a:srgbClr val="00B0F0"/>
        </a:solidFill>
      </dgm:spPr>
      <dgm:t>
        <a:bodyPr/>
        <a:lstStyle/>
        <a:p>
          <a:pPr algn="l"/>
          <a:r>
            <a:rPr lang="az-Latn-A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GƏLİR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A6E6F5D-FAAB-4E53-888F-29E2F1F2F3FA}" type="parTrans" cxnId="{A85EF19A-0C92-49D4-A495-05B1A037EC6F}">
      <dgm:prSet/>
      <dgm:spPr/>
      <dgm:t>
        <a:bodyPr/>
        <a:lstStyle/>
        <a:p>
          <a:endParaRPr lang="ru-RU"/>
        </a:p>
      </dgm:t>
    </dgm:pt>
    <dgm:pt modelId="{901D3A86-6F6B-4C14-84F0-8B112EA0D594}" type="sibTrans" cxnId="{A85EF19A-0C92-49D4-A495-05B1A037EC6F}">
      <dgm:prSet/>
      <dgm:spPr/>
      <dgm:t>
        <a:bodyPr/>
        <a:lstStyle/>
        <a:p>
          <a:endParaRPr lang="ru-RU"/>
        </a:p>
      </dgm:t>
    </dgm:pt>
    <dgm:pt modelId="{81E4713C-7236-4E56-A991-AB404546AE49}">
      <dgm:prSet phldrT="[Текст]" custT="1"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r>
            <a:rPr lang="az-Latn-AZ" sz="1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                                   MÜQAYİSƏ</a:t>
          </a:r>
          <a:endParaRPr lang="ru-RU" sz="1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BAD53D21-691A-49AF-94DA-42901D4E7CDA}" type="parTrans" cxnId="{474193C0-F738-4063-9460-71FBF3EAD430}">
      <dgm:prSet/>
      <dgm:spPr/>
      <dgm:t>
        <a:bodyPr/>
        <a:lstStyle/>
        <a:p>
          <a:endParaRPr lang="ru-RU"/>
        </a:p>
      </dgm:t>
    </dgm:pt>
    <dgm:pt modelId="{544508EA-2BD2-40E0-A60B-0485A3128643}" type="sibTrans" cxnId="{474193C0-F738-4063-9460-71FBF3EAD430}">
      <dgm:prSet/>
      <dgm:spPr/>
      <dgm:t>
        <a:bodyPr/>
        <a:lstStyle/>
        <a:p>
          <a:endParaRPr lang="ru-RU"/>
        </a:p>
      </dgm:t>
    </dgm:pt>
    <dgm:pt modelId="{09674761-6BAE-4516-BA48-B0DBE208A861}">
      <dgm:prSet custT="1"/>
      <dgm:spPr>
        <a:blipFill rotWithShape="0">
          <a:blip xmlns:r="http://schemas.openxmlformats.org/officeDocument/2006/relationships" r:embed="rId1"/>
          <a:tile tx="0" ty="0" sx="100000" sy="100000" flip="none" algn="tl"/>
        </a:blipFill>
      </dgm:spPr>
      <dgm:t>
        <a:bodyPr/>
        <a:lstStyle/>
        <a:p>
          <a:r>
            <a:rPr lang="az-Latn-AZ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EKSPERT</a:t>
          </a:r>
          <a:endParaRPr lang="ru-RU" sz="2400" b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B4D1497-7E52-4F69-A813-99F3E5A0CCE9}" type="parTrans" cxnId="{8E144248-EEA2-455A-B001-B7A8156CD70B}">
      <dgm:prSet/>
      <dgm:spPr/>
      <dgm:t>
        <a:bodyPr/>
        <a:lstStyle/>
        <a:p>
          <a:endParaRPr lang="ru-RU"/>
        </a:p>
      </dgm:t>
    </dgm:pt>
    <dgm:pt modelId="{A8D95B6F-B171-4066-965D-2FEE7884E7E3}" type="sibTrans" cxnId="{8E144248-EEA2-455A-B001-B7A8156CD70B}">
      <dgm:prSet/>
      <dgm:spPr/>
      <dgm:t>
        <a:bodyPr/>
        <a:lstStyle/>
        <a:p>
          <a:endParaRPr lang="ru-RU"/>
        </a:p>
      </dgm:t>
    </dgm:pt>
    <dgm:pt modelId="{23E5E3AC-60E3-402B-93AF-42FE9F85A34D}" type="pres">
      <dgm:prSet presAssocID="{A7A379B0-DA23-4B70-A7BE-487AFE8A4F5F}" presName="compositeShape" presStyleCnt="0">
        <dgm:presLayoutVars>
          <dgm:chMax val="7"/>
          <dgm:dir/>
          <dgm:resizeHandles val="exact"/>
        </dgm:presLayoutVars>
      </dgm:prSet>
      <dgm:spPr/>
    </dgm:pt>
    <dgm:pt modelId="{FA7C7AA2-7A37-4513-8119-6A21539BA91D}" type="pres">
      <dgm:prSet presAssocID="{D5AE7DDA-9E2F-47CC-86A1-1197AB3072BE}" presName="circ1" presStyleLbl="vennNode1" presStyleIdx="0" presStyleCnt="4"/>
      <dgm:spPr/>
    </dgm:pt>
    <dgm:pt modelId="{06CE2066-A537-4A65-A4E5-E500D40D190F}" type="pres">
      <dgm:prSet presAssocID="{D5AE7DDA-9E2F-47CC-86A1-1197AB3072BE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E9932815-AB30-4303-945D-598E429F9549}" type="pres">
      <dgm:prSet presAssocID="{F94B9C55-A0DE-4DCC-94F7-C2411E331508}" presName="circ2" presStyleLbl="vennNode1" presStyleIdx="1" presStyleCnt="4"/>
      <dgm:spPr/>
    </dgm:pt>
    <dgm:pt modelId="{0DA0C881-8763-41DB-8751-84E04EE44829}" type="pres">
      <dgm:prSet presAssocID="{F94B9C55-A0DE-4DCC-94F7-C2411E331508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62E4BB0-1FCA-4145-8CA6-A0560497A5FA}" type="pres">
      <dgm:prSet presAssocID="{09674761-6BAE-4516-BA48-B0DBE208A861}" presName="circ3" presStyleLbl="vennNode1" presStyleIdx="2" presStyleCnt="4"/>
      <dgm:spPr/>
    </dgm:pt>
    <dgm:pt modelId="{459B9685-6FE9-49B3-8386-BE6678DE4AEB}" type="pres">
      <dgm:prSet presAssocID="{09674761-6BAE-4516-BA48-B0DBE208A861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21401C8E-D61D-4365-8808-1194624E3BE2}" type="pres">
      <dgm:prSet presAssocID="{81E4713C-7236-4E56-A991-AB404546AE49}" presName="circ4" presStyleLbl="vennNode1" presStyleIdx="3" presStyleCnt="4" custLinFactNeighborX="366" custLinFactNeighborY="1741"/>
      <dgm:spPr/>
    </dgm:pt>
    <dgm:pt modelId="{A6414A10-3BAB-4935-82BD-ABDF8E8C9A32}" type="pres">
      <dgm:prSet presAssocID="{81E4713C-7236-4E56-A991-AB404546AE49}" presName="circ4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B38EA4A2-F70C-46AB-B2AF-F2EFE80F6F30}" type="presOf" srcId="{D5AE7DDA-9E2F-47CC-86A1-1197AB3072BE}" destId="{FA7C7AA2-7A37-4513-8119-6A21539BA91D}" srcOrd="0" destOrd="0" presId="urn:microsoft.com/office/officeart/2005/8/layout/venn1"/>
    <dgm:cxn modelId="{A85EF19A-0C92-49D4-A495-05B1A037EC6F}" srcId="{A7A379B0-DA23-4B70-A7BE-487AFE8A4F5F}" destId="{F94B9C55-A0DE-4DCC-94F7-C2411E331508}" srcOrd="1" destOrd="0" parTransId="{7A6E6F5D-FAAB-4E53-888F-29E2F1F2F3FA}" sibTransId="{901D3A86-6F6B-4C14-84F0-8B112EA0D594}"/>
    <dgm:cxn modelId="{D9DFF3AC-A153-4424-BF5A-77599D839903}" srcId="{A7A379B0-DA23-4B70-A7BE-487AFE8A4F5F}" destId="{D5AE7DDA-9E2F-47CC-86A1-1197AB3072BE}" srcOrd="0" destOrd="0" parTransId="{6F0C5D6F-8FFA-431A-A76F-DD7ABA0F7B50}" sibTransId="{C5450597-E07E-49A9-AC9B-7A9A5B8E88A4}"/>
    <dgm:cxn modelId="{8C93CF4C-7572-40B1-A0CD-B967BEC9A3BB}" type="presOf" srcId="{09674761-6BAE-4516-BA48-B0DBE208A861}" destId="{262E4BB0-1FCA-4145-8CA6-A0560497A5FA}" srcOrd="0" destOrd="0" presId="urn:microsoft.com/office/officeart/2005/8/layout/venn1"/>
    <dgm:cxn modelId="{F246DA4B-9691-4166-9B1B-7FE840C34CD3}" type="presOf" srcId="{D5AE7DDA-9E2F-47CC-86A1-1197AB3072BE}" destId="{06CE2066-A537-4A65-A4E5-E500D40D190F}" srcOrd="1" destOrd="0" presId="urn:microsoft.com/office/officeart/2005/8/layout/venn1"/>
    <dgm:cxn modelId="{A9CBE7D5-490D-4198-9078-6FE3CBF0026F}" type="presOf" srcId="{F94B9C55-A0DE-4DCC-94F7-C2411E331508}" destId="{E9932815-AB30-4303-945D-598E429F9549}" srcOrd="0" destOrd="0" presId="urn:microsoft.com/office/officeart/2005/8/layout/venn1"/>
    <dgm:cxn modelId="{8E144248-EEA2-455A-B001-B7A8156CD70B}" srcId="{A7A379B0-DA23-4B70-A7BE-487AFE8A4F5F}" destId="{09674761-6BAE-4516-BA48-B0DBE208A861}" srcOrd="2" destOrd="0" parTransId="{6B4D1497-7E52-4F69-A813-99F3E5A0CCE9}" sibTransId="{A8D95B6F-B171-4066-965D-2FEE7884E7E3}"/>
    <dgm:cxn modelId="{618AA781-44C9-4524-A22A-64C8638391F1}" type="presOf" srcId="{09674761-6BAE-4516-BA48-B0DBE208A861}" destId="{459B9685-6FE9-49B3-8386-BE6678DE4AEB}" srcOrd="1" destOrd="0" presId="urn:microsoft.com/office/officeart/2005/8/layout/venn1"/>
    <dgm:cxn modelId="{474193C0-F738-4063-9460-71FBF3EAD430}" srcId="{A7A379B0-DA23-4B70-A7BE-487AFE8A4F5F}" destId="{81E4713C-7236-4E56-A991-AB404546AE49}" srcOrd="3" destOrd="0" parTransId="{BAD53D21-691A-49AF-94DA-42901D4E7CDA}" sibTransId="{544508EA-2BD2-40E0-A60B-0485A3128643}"/>
    <dgm:cxn modelId="{F5C0F890-7128-4F9D-9801-CD0E4ADA0E51}" type="presOf" srcId="{F94B9C55-A0DE-4DCC-94F7-C2411E331508}" destId="{0DA0C881-8763-41DB-8751-84E04EE44829}" srcOrd="1" destOrd="0" presId="urn:microsoft.com/office/officeart/2005/8/layout/venn1"/>
    <dgm:cxn modelId="{8566BF9C-BDB0-4D95-B169-5571051FF7EB}" type="presOf" srcId="{81E4713C-7236-4E56-A991-AB404546AE49}" destId="{A6414A10-3BAB-4935-82BD-ABDF8E8C9A32}" srcOrd="1" destOrd="0" presId="urn:microsoft.com/office/officeart/2005/8/layout/venn1"/>
    <dgm:cxn modelId="{BC7142C1-9565-40AF-8728-7FD68865B977}" type="presOf" srcId="{81E4713C-7236-4E56-A991-AB404546AE49}" destId="{21401C8E-D61D-4365-8808-1194624E3BE2}" srcOrd="0" destOrd="0" presId="urn:microsoft.com/office/officeart/2005/8/layout/venn1"/>
    <dgm:cxn modelId="{427FD86A-5183-4276-9F14-665C6CAF54BB}" type="presOf" srcId="{A7A379B0-DA23-4B70-A7BE-487AFE8A4F5F}" destId="{23E5E3AC-60E3-402B-93AF-42FE9F85A34D}" srcOrd="0" destOrd="0" presId="urn:microsoft.com/office/officeart/2005/8/layout/venn1"/>
    <dgm:cxn modelId="{0F7B8824-4244-44D7-A54E-326B28D9D092}" type="presParOf" srcId="{23E5E3AC-60E3-402B-93AF-42FE9F85A34D}" destId="{FA7C7AA2-7A37-4513-8119-6A21539BA91D}" srcOrd="0" destOrd="0" presId="urn:microsoft.com/office/officeart/2005/8/layout/venn1"/>
    <dgm:cxn modelId="{6D1C429B-06BB-4722-B567-E4A16C5AC196}" type="presParOf" srcId="{23E5E3AC-60E3-402B-93AF-42FE9F85A34D}" destId="{06CE2066-A537-4A65-A4E5-E500D40D190F}" srcOrd="1" destOrd="0" presId="urn:microsoft.com/office/officeart/2005/8/layout/venn1"/>
    <dgm:cxn modelId="{84E9C0B2-EDA5-4F48-BE8B-435BED55764A}" type="presParOf" srcId="{23E5E3AC-60E3-402B-93AF-42FE9F85A34D}" destId="{E9932815-AB30-4303-945D-598E429F9549}" srcOrd="2" destOrd="0" presId="urn:microsoft.com/office/officeart/2005/8/layout/venn1"/>
    <dgm:cxn modelId="{4AC4BEA0-8332-4350-9404-533F6D1B2CD3}" type="presParOf" srcId="{23E5E3AC-60E3-402B-93AF-42FE9F85A34D}" destId="{0DA0C881-8763-41DB-8751-84E04EE44829}" srcOrd="3" destOrd="0" presId="urn:microsoft.com/office/officeart/2005/8/layout/venn1"/>
    <dgm:cxn modelId="{8B6483DF-ACE5-47CE-A2F2-B994DBE2EB24}" type="presParOf" srcId="{23E5E3AC-60E3-402B-93AF-42FE9F85A34D}" destId="{262E4BB0-1FCA-4145-8CA6-A0560497A5FA}" srcOrd="4" destOrd="0" presId="urn:microsoft.com/office/officeart/2005/8/layout/venn1"/>
    <dgm:cxn modelId="{E64A0903-B1FC-4A0A-89C8-56C9130E8372}" type="presParOf" srcId="{23E5E3AC-60E3-402B-93AF-42FE9F85A34D}" destId="{459B9685-6FE9-49B3-8386-BE6678DE4AEB}" srcOrd="5" destOrd="0" presId="urn:microsoft.com/office/officeart/2005/8/layout/venn1"/>
    <dgm:cxn modelId="{2ECE414D-BB66-4569-AACE-82D2D58C532A}" type="presParOf" srcId="{23E5E3AC-60E3-402B-93AF-42FE9F85A34D}" destId="{21401C8E-D61D-4365-8808-1194624E3BE2}" srcOrd="6" destOrd="0" presId="urn:microsoft.com/office/officeart/2005/8/layout/venn1"/>
    <dgm:cxn modelId="{4EF92B92-A0EA-41F1-9ACA-1FC9D54BC037}" type="presParOf" srcId="{23E5E3AC-60E3-402B-93AF-42FE9F85A34D}" destId="{A6414A10-3BAB-4935-82BD-ABDF8E8C9A32}" srcOrd="7" destOrd="0" presId="urn:microsoft.com/office/officeart/2005/8/layout/venn1"/>
  </dgm:cxnLst>
  <dgm:bg>
    <a:solidFill>
      <a:srgbClr val="7030A0"/>
    </a:solidFill>
  </dgm:bg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5DF6F21-35BE-48FD-9F6E-D33A4F6D7F08}" type="doc">
      <dgm:prSet loTypeId="urn:microsoft.com/office/officeart/2005/8/layout/pyramid2" loCatId="pyramid" qsTypeId="urn:microsoft.com/office/officeart/2005/8/quickstyle/simple1" qsCatId="simple" csTypeId="urn:microsoft.com/office/officeart/2005/8/colors/accent2_2" csCatId="accent2" phldr="1"/>
      <dgm:spPr/>
    </dgm:pt>
    <dgm:pt modelId="{85CD46DC-FA72-4CF5-8E89-47C959640737}">
      <dgm:prSet phldrT="[Текст]" custT="1"/>
      <dgm:spPr/>
      <dgm:t>
        <a:bodyPr/>
        <a:lstStyle/>
        <a:p>
          <a:r>
            <a:rPr lang="az-Latn-AZ" sz="3600" b="1" i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Potensial  ümumi  gəlirin hesablnması</a:t>
          </a:r>
          <a:endParaRPr lang="ru-RU" sz="3600" b="1" i="1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44FB208-AF2B-497A-9201-D7BFCBC337CF}" type="parTrans" cxnId="{B3701B0E-7F83-4607-B993-54C0F0BA941A}">
      <dgm:prSet/>
      <dgm:spPr/>
      <dgm:t>
        <a:bodyPr/>
        <a:lstStyle/>
        <a:p>
          <a:endParaRPr lang="ru-RU"/>
        </a:p>
      </dgm:t>
    </dgm:pt>
    <dgm:pt modelId="{86073431-91CD-448A-800E-E71513665CD8}" type="sibTrans" cxnId="{B3701B0E-7F83-4607-B993-54C0F0BA941A}">
      <dgm:prSet/>
      <dgm:spPr/>
      <dgm:t>
        <a:bodyPr/>
        <a:lstStyle/>
        <a:p>
          <a:endParaRPr lang="ru-RU"/>
        </a:p>
      </dgm:t>
    </dgm:pt>
    <dgm:pt modelId="{EB722D46-4806-4BE4-8ABC-548AA6E6A1D5}">
      <dgm:prSet custT="1"/>
      <dgm:spPr/>
      <dgm:t>
        <a:bodyPr/>
        <a:lstStyle/>
        <a:p>
          <a:r>
            <a:rPr lang="az-Latn-AZ" sz="3200" b="1" i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Xalis  əməliyyat  gəlirinin  obyektin  dəyərinə  çevrilməsi </a:t>
          </a:r>
          <a:endParaRPr lang="ru-RU" sz="3200" b="1" i="1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gm:t>
    </dgm:pt>
    <dgm:pt modelId="{A0A73736-FBE6-479A-96AD-CF7C071EE9F1}" type="parTrans" cxnId="{B5E2D2F5-8521-43F4-B9E5-F2D63C347890}">
      <dgm:prSet/>
      <dgm:spPr/>
      <dgm:t>
        <a:bodyPr/>
        <a:lstStyle/>
        <a:p>
          <a:endParaRPr lang="ru-RU"/>
        </a:p>
      </dgm:t>
    </dgm:pt>
    <dgm:pt modelId="{92AF9A60-E633-4A06-92F8-3E6EA1110583}" type="sibTrans" cxnId="{B5E2D2F5-8521-43F4-B9E5-F2D63C347890}">
      <dgm:prSet/>
      <dgm:spPr/>
      <dgm:t>
        <a:bodyPr/>
        <a:lstStyle/>
        <a:p>
          <a:endParaRPr lang="ru-RU"/>
        </a:p>
      </dgm:t>
    </dgm:pt>
    <dgm:pt modelId="{CEBD7A46-63E0-40A7-BF47-A7D062B50871}">
      <dgm:prSet phldrT="[Текст]" custT="1"/>
      <dgm:spPr/>
      <dgm:t>
        <a:bodyPr/>
        <a:lstStyle/>
        <a:p>
          <a:r>
            <a:rPr lang="az-Latn-AZ" sz="30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Obyektin  istismarı  xərclərinin  müəyyən  edilməsi</a:t>
          </a:r>
          <a:endParaRPr lang="ru-RU" sz="30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879D44A8-6656-434B-9ED5-4119A846F839}" type="sibTrans" cxnId="{62C0C21A-7617-4F53-8277-50ED7AB8BE61}">
      <dgm:prSet/>
      <dgm:spPr/>
      <dgm:t>
        <a:bodyPr/>
        <a:lstStyle/>
        <a:p>
          <a:endParaRPr lang="ru-RU"/>
        </a:p>
      </dgm:t>
    </dgm:pt>
    <dgm:pt modelId="{48D261CC-58E1-4206-9077-BE76AA047C5A}" type="parTrans" cxnId="{62C0C21A-7617-4F53-8277-50ED7AB8BE61}">
      <dgm:prSet/>
      <dgm:spPr/>
      <dgm:t>
        <a:bodyPr/>
        <a:lstStyle/>
        <a:p>
          <a:endParaRPr lang="ru-RU"/>
        </a:p>
      </dgm:t>
    </dgm:pt>
    <dgm:pt modelId="{124615D8-70EB-45FB-ABA9-057451142431}">
      <dgm:prSet phldrT="[Текст]" custT="1"/>
      <dgm:spPr/>
      <dgm:t>
        <a:bodyPr/>
        <a:lstStyle/>
        <a:p>
          <a:r>
            <a:rPr lang="az-Latn-AZ" sz="32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Həqiqi  ümumi  gəlirin qiymətləndirilməsi</a:t>
          </a:r>
          <a:endParaRPr lang="ru-RU" sz="3200" b="1" i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36469CB-AEA8-4441-93B8-36D54990B631}" type="sibTrans" cxnId="{0F5CA555-C7E7-4E10-B55C-05226CEBCDC1}">
      <dgm:prSet/>
      <dgm:spPr/>
      <dgm:t>
        <a:bodyPr/>
        <a:lstStyle/>
        <a:p>
          <a:endParaRPr lang="ru-RU"/>
        </a:p>
      </dgm:t>
    </dgm:pt>
    <dgm:pt modelId="{E74E32C4-DCDF-4EE8-98A9-01D402F4DD39}" type="parTrans" cxnId="{0F5CA555-C7E7-4E10-B55C-05226CEBCDC1}">
      <dgm:prSet/>
      <dgm:spPr/>
      <dgm:t>
        <a:bodyPr/>
        <a:lstStyle/>
        <a:p>
          <a:endParaRPr lang="ru-RU"/>
        </a:p>
      </dgm:t>
    </dgm:pt>
    <dgm:pt modelId="{D52A10BD-A8F7-4336-B725-AE4ED9857060}" type="pres">
      <dgm:prSet presAssocID="{45DF6F21-35BE-48FD-9F6E-D33A4F6D7F08}" presName="compositeShape" presStyleCnt="0">
        <dgm:presLayoutVars>
          <dgm:dir/>
          <dgm:resizeHandles/>
        </dgm:presLayoutVars>
      </dgm:prSet>
      <dgm:spPr/>
    </dgm:pt>
    <dgm:pt modelId="{BADB703C-1F2D-48BA-A90B-0A298819C971}" type="pres">
      <dgm:prSet presAssocID="{45DF6F21-35BE-48FD-9F6E-D33A4F6D7F08}" presName="pyramid" presStyleLbl="node1" presStyleIdx="0" presStyleCnt="1" custLinFactNeighborX="29997" custLinFactNeighborY="632"/>
      <dgm:spPr/>
    </dgm:pt>
    <dgm:pt modelId="{08DED4AE-1CC9-4E89-9D72-3A8B54A1C159}" type="pres">
      <dgm:prSet presAssocID="{45DF6F21-35BE-48FD-9F6E-D33A4F6D7F08}" presName="theList" presStyleCnt="0"/>
      <dgm:spPr/>
    </dgm:pt>
    <dgm:pt modelId="{999C91F7-012E-4E0F-A2BB-133180CE4F52}" type="pres">
      <dgm:prSet presAssocID="{85CD46DC-FA72-4CF5-8E89-47C959640737}" presName="aNode" presStyleLbl="fgAcc1" presStyleIdx="0" presStyleCnt="4" custScaleX="279740" custLinFactNeighborX="-2096" custLinFactNeighborY="-6586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40A850-E92E-48CE-8A21-0D6B70977320}" type="pres">
      <dgm:prSet presAssocID="{85CD46DC-FA72-4CF5-8E89-47C959640737}" presName="aSpace" presStyleCnt="0"/>
      <dgm:spPr/>
    </dgm:pt>
    <dgm:pt modelId="{A6E4BEAD-7ABF-4D87-946C-9C8EF7241CED}" type="pres">
      <dgm:prSet presAssocID="{124615D8-70EB-45FB-ABA9-057451142431}" presName="aNode" presStyleLbl="fgAcc1" presStyleIdx="1" presStyleCnt="4" custScaleX="279740" custLinFactNeighborX="352" custLinFactNeighborY="3768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BC2C68C-ADC4-49F3-803C-3B3A9F1ABE5C}" type="pres">
      <dgm:prSet presAssocID="{124615D8-70EB-45FB-ABA9-057451142431}" presName="aSpace" presStyleCnt="0"/>
      <dgm:spPr/>
    </dgm:pt>
    <dgm:pt modelId="{9F767846-E445-44F4-AF51-AA5679498AA3}" type="pres">
      <dgm:prSet presAssocID="{CEBD7A46-63E0-40A7-BF47-A7D062B50871}" presName="aNode" presStyleLbl="fgAcc1" presStyleIdx="2" presStyleCnt="4" custScaleX="279740" custLinFactNeighborX="1748" custLinFactNeighborY="323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379207A-B231-4EB2-A0FA-1A98E1168305}" type="pres">
      <dgm:prSet presAssocID="{CEBD7A46-63E0-40A7-BF47-A7D062B50871}" presName="aSpace" presStyleCnt="0"/>
      <dgm:spPr/>
    </dgm:pt>
    <dgm:pt modelId="{50095CF8-3B95-4469-A92B-3C57A5027F78}" type="pres">
      <dgm:prSet presAssocID="{EB722D46-4806-4BE4-8ABC-548AA6E6A1D5}" presName="aNode" presStyleLbl="fgAcc1" presStyleIdx="3" presStyleCnt="4" custScaleX="279740" custLinFactY="179" custLinFactNeighborX="352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96D8036-F1D2-43C5-8681-F308B00B3287}" type="pres">
      <dgm:prSet presAssocID="{EB722D46-4806-4BE4-8ABC-548AA6E6A1D5}" presName="aSpace" presStyleCnt="0"/>
      <dgm:spPr/>
    </dgm:pt>
  </dgm:ptLst>
  <dgm:cxnLst>
    <dgm:cxn modelId="{B3701B0E-7F83-4607-B993-54C0F0BA941A}" srcId="{45DF6F21-35BE-48FD-9F6E-D33A4F6D7F08}" destId="{85CD46DC-FA72-4CF5-8E89-47C959640737}" srcOrd="0" destOrd="0" parTransId="{A44FB208-AF2B-497A-9201-D7BFCBC337CF}" sibTransId="{86073431-91CD-448A-800E-E71513665CD8}"/>
    <dgm:cxn modelId="{F6763D0A-A388-49B9-A297-22AEA8D5113F}" type="presOf" srcId="{85CD46DC-FA72-4CF5-8E89-47C959640737}" destId="{999C91F7-012E-4E0F-A2BB-133180CE4F52}" srcOrd="0" destOrd="0" presId="urn:microsoft.com/office/officeart/2005/8/layout/pyramid2"/>
    <dgm:cxn modelId="{3150F9D4-B095-4575-84D8-109A9BF5154A}" type="presOf" srcId="{EB722D46-4806-4BE4-8ABC-548AA6E6A1D5}" destId="{50095CF8-3B95-4469-A92B-3C57A5027F78}" srcOrd="0" destOrd="0" presId="urn:microsoft.com/office/officeart/2005/8/layout/pyramid2"/>
    <dgm:cxn modelId="{62C0C21A-7617-4F53-8277-50ED7AB8BE61}" srcId="{45DF6F21-35BE-48FD-9F6E-D33A4F6D7F08}" destId="{CEBD7A46-63E0-40A7-BF47-A7D062B50871}" srcOrd="2" destOrd="0" parTransId="{48D261CC-58E1-4206-9077-BE76AA047C5A}" sibTransId="{879D44A8-6656-434B-9ED5-4119A846F839}"/>
    <dgm:cxn modelId="{321087BB-C7AF-49D4-BB87-3F1D05A5F3F4}" type="presOf" srcId="{CEBD7A46-63E0-40A7-BF47-A7D062B50871}" destId="{9F767846-E445-44F4-AF51-AA5679498AA3}" srcOrd="0" destOrd="0" presId="urn:microsoft.com/office/officeart/2005/8/layout/pyramid2"/>
    <dgm:cxn modelId="{7B203DB5-7F81-49A1-A11E-13ED3A67543A}" type="presOf" srcId="{124615D8-70EB-45FB-ABA9-057451142431}" destId="{A6E4BEAD-7ABF-4D87-946C-9C8EF7241CED}" srcOrd="0" destOrd="0" presId="urn:microsoft.com/office/officeart/2005/8/layout/pyramid2"/>
    <dgm:cxn modelId="{8FB05098-BD64-4D53-BC4D-2135CCD809EE}" type="presOf" srcId="{45DF6F21-35BE-48FD-9F6E-D33A4F6D7F08}" destId="{D52A10BD-A8F7-4336-B725-AE4ED9857060}" srcOrd="0" destOrd="0" presId="urn:microsoft.com/office/officeart/2005/8/layout/pyramid2"/>
    <dgm:cxn modelId="{0F5CA555-C7E7-4E10-B55C-05226CEBCDC1}" srcId="{45DF6F21-35BE-48FD-9F6E-D33A4F6D7F08}" destId="{124615D8-70EB-45FB-ABA9-057451142431}" srcOrd="1" destOrd="0" parTransId="{E74E32C4-DCDF-4EE8-98A9-01D402F4DD39}" sibTransId="{536469CB-AEA8-4441-93B8-36D54990B631}"/>
    <dgm:cxn modelId="{B5E2D2F5-8521-43F4-B9E5-F2D63C347890}" srcId="{45DF6F21-35BE-48FD-9F6E-D33A4F6D7F08}" destId="{EB722D46-4806-4BE4-8ABC-548AA6E6A1D5}" srcOrd="3" destOrd="0" parTransId="{A0A73736-FBE6-479A-96AD-CF7C071EE9F1}" sibTransId="{92AF9A60-E633-4A06-92F8-3E6EA1110583}"/>
    <dgm:cxn modelId="{807A0BFF-D058-4B74-AF69-2C0D8AF35D2E}" type="presParOf" srcId="{D52A10BD-A8F7-4336-B725-AE4ED9857060}" destId="{BADB703C-1F2D-48BA-A90B-0A298819C971}" srcOrd="0" destOrd="0" presId="urn:microsoft.com/office/officeart/2005/8/layout/pyramid2"/>
    <dgm:cxn modelId="{2158C9A6-BDAF-46C9-AAD8-42A5DE8FB272}" type="presParOf" srcId="{D52A10BD-A8F7-4336-B725-AE4ED9857060}" destId="{08DED4AE-1CC9-4E89-9D72-3A8B54A1C159}" srcOrd="1" destOrd="0" presId="urn:microsoft.com/office/officeart/2005/8/layout/pyramid2"/>
    <dgm:cxn modelId="{C8ACE776-75F1-41A6-903C-1624683AE061}" type="presParOf" srcId="{08DED4AE-1CC9-4E89-9D72-3A8B54A1C159}" destId="{999C91F7-012E-4E0F-A2BB-133180CE4F52}" srcOrd="0" destOrd="0" presId="urn:microsoft.com/office/officeart/2005/8/layout/pyramid2"/>
    <dgm:cxn modelId="{C8D06077-A4C6-40A9-8581-5D6B4F98D136}" type="presParOf" srcId="{08DED4AE-1CC9-4E89-9D72-3A8B54A1C159}" destId="{8140A850-E92E-48CE-8A21-0D6B70977320}" srcOrd="1" destOrd="0" presId="urn:microsoft.com/office/officeart/2005/8/layout/pyramid2"/>
    <dgm:cxn modelId="{3B6BFEC6-5975-4951-8883-34BBF4CBE30F}" type="presParOf" srcId="{08DED4AE-1CC9-4E89-9D72-3A8B54A1C159}" destId="{A6E4BEAD-7ABF-4D87-946C-9C8EF7241CED}" srcOrd="2" destOrd="0" presId="urn:microsoft.com/office/officeart/2005/8/layout/pyramid2"/>
    <dgm:cxn modelId="{CBBAE64C-CDD8-4951-A1C1-5A0E874DC1DD}" type="presParOf" srcId="{08DED4AE-1CC9-4E89-9D72-3A8B54A1C159}" destId="{4BC2C68C-ADC4-49F3-803C-3B3A9F1ABE5C}" srcOrd="3" destOrd="0" presId="urn:microsoft.com/office/officeart/2005/8/layout/pyramid2"/>
    <dgm:cxn modelId="{9FB968ED-1D73-4628-9F47-2A6D173D3089}" type="presParOf" srcId="{08DED4AE-1CC9-4E89-9D72-3A8B54A1C159}" destId="{9F767846-E445-44F4-AF51-AA5679498AA3}" srcOrd="4" destOrd="0" presId="urn:microsoft.com/office/officeart/2005/8/layout/pyramid2"/>
    <dgm:cxn modelId="{7C543E43-D57E-45D0-B653-D06B9FAAF377}" type="presParOf" srcId="{08DED4AE-1CC9-4E89-9D72-3A8B54A1C159}" destId="{3379207A-B231-4EB2-A0FA-1A98E1168305}" srcOrd="5" destOrd="0" presId="urn:microsoft.com/office/officeart/2005/8/layout/pyramid2"/>
    <dgm:cxn modelId="{B794217D-7601-4FFB-8118-268243369753}" type="presParOf" srcId="{08DED4AE-1CC9-4E89-9D72-3A8B54A1C159}" destId="{50095CF8-3B95-4469-A92B-3C57A5027F78}" srcOrd="6" destOrd="0" presId="urn:microsoft.com/office/officeart/2005/8/layout/pyramid2"/>
    <dgm:cxn modelId="{5CFC9510-FF89-413A-9381-C31E2FA281BD}" type="presParOf" srcId="{08DED4AE-1CC9-4E89-9D72-3A8B54A1C159}" destId="{896D8036-F1D2-43C5-8681-F308B00B3287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FA7C7AA2-7A37-4513-8119-6A21539BA91D}">
      <dsp:nvSpPr>
        <dsp:cNvPr id="0" name=""/>
        <dsp:cNvSpPr/>
      </dsp:nvSpPr>
      <dsp:spPr>
        <a:xfrm>
          <a:off x="1226819" y="924242"/>
          <a:ext cx="2658110" cy="265811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8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XƏRC</a:t>
          </a:r>
          <a:endParaRPr lang="ru-RU" sz="28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3524" y="1282064"/>
        <a:ext cx="2044700" cy="843438"/>
      </dsp:txXfrm>
    </dsp:sp>
    <dsp:sp modelId="{E9932815-AB30-4303-945D-598E429F9549}">
      <dsp:nvSpPr>
        <dsp:cNvPr id="0" name=""/>
        <dsp:cNvSpPr/>
      </dsp:nvSpPr>
      <dsp:spPr>
        <a:xfrm>
          <a:off x="2402522" y="2099944"/>
          <a:ext cx="2658110" cy="2658110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GƏLİR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833812" y="2406650"/>
        <a:ext cx="1022350" cy="2044700"/>
      </dsp:txXfrm>
    </dsp:sp>
    <dsp:sp modelId="{262E4BB0-1FCA-4145-8CA6-A0560497A5FA}">
      <dsp:nvSpPr>
        <dsp:cNvPr id="0" name=""/>
        <dsp:cNvSpPr/>
      </dsp:nvSpPr>
      <dsp:spPr>
        <a:xfrm>
          <a:off x="1226819" y="3275647"/>
          <a:ext cx="2658110" cy="2658110"/>
        </a:xfrm>
        <a:prstGeom prst="ellipse">
          <a:avLst/>
        </a:prstGeom>
        <a:blipFill rotWithShape="0">
          <a:blip xmlns:r="http://schemas.openxmlformats.org/officeDocument/2006/relationships" r:embed="rId1"/>
          <a:tile tx="0" ty="0" sx="100000" sy="100000" flip="none" algn="tl"/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2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EKSPERT</a:t>
          </a:r>
          <a:endParaRPr lang="ru-RU" sz="2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1533524" y="4732496"/>
        <a:ext cx="2044700" cy="843438"/>
      </dsp:txXfrm>
    </dsp:sp>
    <dsp:sp modelId="{21401C8E-D61D-4365-8808-1194624E3BE2}">
      <dsp:nvSpPr>
        <dsp:cNvPr id="0" name=""/>
        <dsp:cNvSpPr/>
      </dsp:nvSpPr>
      <dsp:spPr>
        <a:xfrm>
          <a:off x="60846" y="2146222"/>
          <a:ext cx="2658110" cy="2658110"/>
        </a:xfrm>
        <a:prstGeom prst="ellipse">
          <a:avLst/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1400" b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                                      MÜQAYİSƏ</a:t>
          </a:r>
          <a:endParaRPr lang="ru-RU" sz="1400" b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265316" y="2452927"/>
        <a:ext cx="1022350" cy="2044700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ADB703C-1F2D-48BA-A90B-0A298819C971}">
      <dsp:nvSpPr>
        <dsp:cNvPr id="0" name=""/>
        <dsp:cNvSpPr/>
      </dsp:nvSpPr>
      <dsp:spPr>
        <a:xfrm>
          <a:off x="1738533" y="0"/>
          <a:ext cx="4525963" cy="4525963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9C91F7-012E-4E0F-A2BB-133180CE4F52}">
      <dsp:nvSpPr>
        <dsp:cNvPr id="0" name=""/>
        <dsp:cNvSpPr/>
      </dsp:nvSpPr>
      <dsp:spPr>
        <a:xfrm>
          <a:off x="-1" y="388640"/>
          <a:ext cx="8229603" cy="803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600" b="1" i="1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Potensial  ümumi  gəlirin hesablnması</a:t>
          </a:r>
          <a:endParaRPr lang="ru-RU" sz="3600" b="1" i="1" kern="1200" dirty="0">
            <a:solidFill>
              <a:srgbClr val="FF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" y="388640"/>
        <a:ext cx="8229603" cy="803633"/>
      </dsp:txXfrm>
    </dsp:sp>
    <dsp:sp modelId="{A6E4BEAD-7ABF-4D87-946C-9C8EF7241CED}">
      <dsp:nvSpPr>
        <dsp:cNvPr id="0" name=""/>
        <dsp:cNvSpPr/>
      </dsp:nvSpPr>
      <dsp:spPr>
        <a:xfrm>
          <a:off x="-1" y="1396752"/>
          <a:ext cx="8229603" cy="803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200" b="1" i="1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Həqiqi  ümumi  gəlirin qiymətləndirilməsi</a:t>
          </a:r>
          <a:endParaRPr lang="ru-RU" sz="3200" b="1" i="1" kern="1200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" y="1396752"/>
        <a:ext cx="8229603" cy="803633"/>
      </dsp:txXfrm>
    </dsp:sp>
    <dsp:sp modelId="{9F767846-E445-44F4-AF51-AA5679498AA3}">
      <dsp:nvSpPr>
        <dsp:cNvPr id="0" name=""/>
        <dsp:cNvSpPr/>
      </dsp:nvSpPr>
      <dsp:spPr>
        <a:xfrm>
          <a:off x="-1" y="2295451"/>
          <a:ext cx="8229603" cy="803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000" b="1" kern="1200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Obyektin  istismarı  xərclərinin  müəyyən  edilməsi</a:t>
          </a:r>
          <a:endParaRPr lang="ru-RU" sz="3000" b="1" kern="1200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" y="2295451"/>
        <a:ext cx="8229603" cy="803633"/>
      </dsp:txXfrm>
    </dsp:sp>
    <dsp:sp modelId="{50095CF8-3B95-4469-A92B-3C57A5027F78}">
      <dsp:nvSpPr>
        <dsp:cNvPr id="0" name=""/>
        <dsp:cNvSpPr/>
      </dsp:nvSpPr>
      <dsp:spPr>
        <a:xfrm>
          <a:off x="-1" y="3268962"/>
          <a:ext cx="8229603" cy="80363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z-Latn-AZ" sz="3200" b="1" i="1" kern="1200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rPr>
            <a:t>Xalis  əməliyyat  gəlirinin  obyektin  dəyərinə  çevrilməsi </a:t>
          </a:r>
          <a:endParaRPr lang="ru-RU" sz="3200" b="1" i="1" kern="1200" dirty="0">
            <a:solidFill>
              <a:srgbClr val="C00000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-1" y="3268962"/>
        <a:ext cx="8229603" cy="8036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8B6900-1CC4-48D4-85C9-B805FC8DDF8B}" type="datetimeFigureOut">
              <a:rPr lang="ru-RU" smtClean="0"/>
              <a:pPr/>
              <a:t>06.01.2018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7BDF8-6F1D-45AF-B5D3-A3AD53D4BE6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stock_000006167474xsmall-value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ln w="76200">
            <a:solidFill>
              <a:srgbClr val="FF0000"/>
            </a:solidFill>
          </a:ln>
        </p:spPr>
        <p:txBody>
          <a:bodyPr>
            <a:normAutofit/>
          </a:bodyPr>
          <a:lstStyle/>
          <a:p>
            <a:pPr algn="l"/>
            <a:r>
              <a:rPr lang="az-Latn-AZ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Daşınmaz </a:t>
            </a:r>
            <a:br>
              <a:rPr lang="az-Latn-AZ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az-Latn-AZ" sz="66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əmlakın qiymətləndirilməsinə yanaşmalar</a:t>
            </a:r>
            <a:endParaRPr lang="ru-RU" sz="66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economics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71472" y="357166"/>
            <a:ext cx="7929618" cy="1143008"/>
          </a:xfrm>
          <a:prstGeom prst="round2Diag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600" b="1" i="1" dirty="0" smtClean="0">
                <a:latin typeface="Georgia" pitchFamily="18" charset="0"/>
              </a:rPr>
              <a:t>Müqayisə yanaşmasının tətbiqi prinsipləri</a:t>
            </a:r>
            <a:endParaRPr lang="ru-RU" sz="3600" b="1" i="1" dirty="0"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0" y="2786058"/>
            <a:ext cx="3571868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b="1" i="1" dirty="0" smtClean="0">
                <a:latin typeface="Georgia" pitchFamily="18" charset="0"/>
              </a:rPr>
              <a:t>Tələb-təklif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000364" y="4572008"/>
            <a:ext cx="3286116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b="1" i="1" dirty="0" smtClean="0">
                <a:latin typeface="Georgia" pitchFamily="18" charset="0"/>
              </a:rPr>
              <a:t>Əvəzetmə</a:t>
            </a:r>
            <a:endParaRPr lang="ru-RU" sz="3200" b="1" i="1" dirty="0">
              <a:latin typeface="Georgia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5857884" y="2857496"/>
            <a:ext cx="3286116" cy="1285884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3200" b="1" i="1" dirty="0" smtClean="0">
                <a:latin typeface="Georgia" pitchFamily="18" charset="0"/>
              </a:rPr>
              <a:t>Tarazlıq</a:t>
            </a:r>
            <a:endParaRPr lang="ru-RU" sz="3200" b="1" i="1" dirty="0">
              <a:latin typeface="Georgia" pitchFamily="18" charset="0"/>
            </a:endParaRPr>
          </a:p>
        </p:txBody>
      </p:sp>
      <p:cxnSp>
        <p:nvCxnSpPr>
          <p:cNvPr id="11" name="Прямая со стрелкой 10"/>
          <p:cNvCxnSpPr>
            <a:stCxn id="6" idx="1"/>
            <a:endCxn id="7" idx="0"/>
          </p:cNvCxnSpPr>
          <p:nvPr/>
        </p:nvCxnSpPr>
        <p:spPr>
          <a:xfrm rot="5400000">
            <a:off x="2518166" y="767943"/>
            <a:ext cx="1285884" cy="275034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>
            <a:stCxn id="6" idx="1"/>
            <a:endCxn id="9" idx="0"/>
          </p:cNvCxnSpPr>
          <p:nvPr/>
        </p:nvCxnSpPr>
        <p:spPr>
          <a:xfrm rot="16200000" flipH="1">
            <a:off x="5339950" y="696504"/>
            <a:ext cx="1357322" cy="296466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>
            <a:stCxn id="6" idx="1"/>
            <a:endCxn id="8" idx="0"/>
          </p:cNvCxnSpPr>
          <p:nvPr/>
        </p:nvCxnSpPr>
        <p:spPr>
          <a:xfrm rot="16200000" flipH="1">
            <a:off x="3053934" y="2982520"/>
            <a:ext cx="3071834" cy="10714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Rental-Prices-Jump-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5786454"/>
          </a:xfrm>
        </p:spPr>
        <p:txBody>
          <a:bodyPr>
            <a:normAutofit/>
          </a:bodyPr>
          <a:lstStyle/>
          <a:p>
            <a:pPr algn="l"/>
            <a:r>
              <a:rPr lang="az-Latn-AZ" b="1" i="1" dirty="0" smtClean="0">
                <a:solidFill>
                  <a:srgbClr val="00B050"/>
                </a:solidFill>
                <a:latin typeface="Georgia" pitchFamily="18" charset="0"/>
              </a:rPr>
              <a:t>Əmlakın qiymətləndirilməsinə müqayisə yanaşmasının alətləri</a:t>
            </a:r>
            <a:r>
              <a:rPr lang="az-Latn-AZ" sz="5400" b="1" i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az-Latn-AZ" sz="54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az-Latn-AZ" sz="4800" b="1" i="1" dirty="0" smtClean="0">
                <a:solidFill>
                  <a:srgbClr val="FFC000"/>
                </a:solidFill>
                <a:latin typeface="Georgia" pitchFamily="18" charset="0"/>
              </a:rPr>
              <a:t>- </a:t>
            </a:r>
            <a:r>
              <a:rPr lang="az-Latn-AZ" sz="4800" b="1" i="1" dirty="0" smtClean="0">
                <a:solidFill>
                  <a:srgbClr val="002060"/>
                </a:solidFill>
                <a:latin typeface="Georgia" pitchFamily="18" charset="0"/>
              </a:rPr>
              <a:t>müqayisə vahidi</a:t>
            </a:r>
            <a:r>
              <a:rPr lang="az-Latn-AZ" sz="4800" b="1" i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az-Latn-AZ" sz="48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en-US" sz="4800" b="1" i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en-US" sz="48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az-Latn-AZ" sz="4800" b="1" i="1" dirty="0" smtClean="0">
                <a:solidFill>
                  <a:srgbClr val="00B0F0"/>
                </a:solidFill>
                <a:latin typeface="Georgia" pitchFamily="18" charset="0"/>
              </a:rPr>
              <a:t>- müqayisə elementləri</a:t>
            </a:r>
            <a:r>
              <a:rPr lang="az-Latn-AZ" sz="4800" b="1" i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az-Latn-AZ" sz="48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en-US" sz="4800" b="1" i="1" dirty="0" smtClean="0">
                <a:solidFill>
                  <a:srgbClr val="00B050"/>
                </a:solidFill>
                <a:latin typeface="Georgia" pitchFamily="18" charset="0"/>
              </a:rPr>
              <a:t/>
            </a:r>
            <a:br>
              <a:rPr lang="en-US" sz="4800" b="1" i="1" dirty="0" smtClean="0">
                <a:solidFill>
                  <a:srgbClr val="00B050"/>
                </a:solidFill>
                <a:latin typeface="Georgia" pitchFamily="18" charset="0"/>
              </a:rPr>
            </a:br>
            <a:r>
              <a:rPr lang="az-Latn-AZ" sz="4800" b="1" i="1" dirty="0" smtClean="0">
                <a:solidFill>
                  <a:srgbClr val="FF0000"/>
                </a:solidFill>
                <a:latin typeface="Georgia" pitchFamily="18" charset="0"/>
              </a:rPr>
              <a:t>- təshihlərin aparılması</a:t>
            </a:r>
            <a:endParaRPr lang="ru-RU" sz="5400" b="1" i="1" dirty="0">
              <a:solidFill>
                <a:srgbClr val="FF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69958_371252606300149_166639205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357158" y="357166"/>
            <a:ext cx="8429684" cy="1428760"/>
          </a:xfrm>
          <a:prstGeom prst="round2Diag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b="1" i="1" dirty="0" smtClean="0">
                <a:solidFill>
                  <a:srgbClr val="FFFF00"/>
                </a:solidFill>
                <a:latin typeface="Georgia" pitchFamily="18" charset="0"/>
              </a:rPr>
              <a:t>Anoloqun qiymətinə edilən düzəlişlərin növləri</a:t>
            </a:r>
            <a:endParaRPr lang="ru-RU" sz="4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500034" y="3643314"/>
            <a:ext cx="3000396" cy="1285884"/>
          </a:xfrm>
          <a:prstGeom prst="ellipse">
            <a:avLst/>
          </a:prstGeom>
          <a:solidFill>
            <a:srgbClr val="00B05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b="1" i="1" dirty="0" smtClean="0">
                <a:solidFill>
                  <a:srgbClr val="FFFF00"/>
                </a:solidFill>
                <a:latin typeface="Georgia" pitchFamily="18" charset="0"/>
              </a:rPr>
              <a:t>Pul</a:t>
            </a:r>
            <a:endParaRPr lang="ru-RU" sz="4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5286380" y="3643314"/>
            <a:ext cx="3000396" cy="1285884"/>
          </a:xfrm>
          <a:prstGeom prst="ellipse">
            <a:avLst/>
          </a:prstGeom>
          <a:solidFill>
            <a:srgbClr val="FF0000"/>
          </a:solidFill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z-Latn-AZ" sz="4400" b="1" i="1" dirty="0" smtClean="0">
                <a:solidFill>
                  <a:srgbClr val="FFFF00"/>
                </a:solidFill>
                <a:latin typeface="Georgia" pitchFamily="18" charset="0"/>
              </a:rPr>
              <a:t>Faiz</a:t>
            </a:r>
            <a:endParaRPr lang="ru-RU" sz="4400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  <p:cxnSp>
        <p:nvCxnSpPr>
          <p:cNvPr id="9" name="Прямая со стрелкой 8"/>
          <p:cNvCxnSpPr>
            <a:endCxn id="6" idx="0"/>
          </p:cNvCxnSpPr>
          <p:nvPr/>
        </p:nvCxnSpPr>
        <p:spPr>
          <a:xfrm rot="10800000" flipV="1">
            <a:off x="2000232" y="1785926"/>
            <a:ext cx="2571768" cy="18573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>
            <a:stCxn id="5" idx="1"/>
            <a:endCxn id="7" idx="0"/>
          </p:cNvCxnSpPr>
          <p:nvPr/>
        </p:nvCxnSpPr>
        <p:spPr>
          <a:xfrm rot="16200000" flipH="1">
            <a:off x="4750595" y="1607331"/>
            <a:ext cx="1857388" cy="221457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ransition>
    <p:dissolv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483137_370665653025511_442670796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6083320"/>
          </a:xfrm>
        </p:spPr>
        <p:txBody>
          <a:bodyPr/>
          <a:lstStyle/>
          <a:p>
            <a:pPr algn="l"/>
            <a:r>
              <a:rPr lang="az-Latn-AZ" b="1" i="1" dirty="0" smtClean="0">
                <a:solidFill>
                  <a:schemeClr val="bg1"/>
                </a:solidFill>
                <a:latin typeface="Georgia" pitchFamily="18" charset="0"/>
              </a:rPr>
              <a:t>Düzəlişlərin aparılması ardıcıllığı</a:t>
            </a:r>
            <a:r>
              <a:rPr lang="az-Latn-AZ" b="1" i="1" dirty="0" smtClean="0">
                <a:solidFill>
                  <a:srgbClr val="FF0000"/>
                </a:solidFill>
                <a:latin typeface="Georgia" pitchFamily="18" charset="0"/>
              </a:rPr>
              <a:t/>
            </a:r>
            <a:br>
              <a:rPr lang="az-Latn-AZ" b="1" i="1" dirty="0" smtClean="0">
                <a:solidFill>
                  <a:srgbClr val="FF00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1.Mülkiyyət hüququ</a:t>
            </a:r>
            <a:b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2.Maliyyələşdirmə şərtləri</a:t>
            </a:r>
            <a:b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3.Satış şərtləri</a:t>
            </a:r>
            <a:b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3.Satış vaxtı</a:t>
            </a:r>
            <a:b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4.Yerləşdiyi ərazi</a:t>
            </a:r>
            <a:b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b="1" i="1" dirty="0" smtClean="0">
                <a:solidFill>
                  <a:srgbClr val="FFFF00"/>
                </a:solidFill>
                <a:latin typeface="Georgia" pitchFamily="18" charset="0"/>
              </a:rPr>
              <a:t>5.Fiziki göstəricilər</a:t>
            </a:r>
            <a:endParaRPr lang="ru-RU" b="1" i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44_370869519671791_209907954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FF0000"/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  <a:solidFill>
            <a:srgbClr val="00B050"/>
          </a:solidFill>
        </p:spPr>
        <p:txBody>
          <a:bodyPr>
            <a:normAutofit/>
          </a:bodyPr>
          <a:lstStyle/>
          <a:p>
            <a:pPr algn="l"/>
            <a:r>
              <a:rPr lang="az-Latn-AZ" dirty="0" smtClean="0"/>
              <a:t>	</a:t>
            </a:r>
            <a:r>
              <a:rPr lang="az-Latn-AZ" sz="3600" b="1" i="1" dirty="0" smtClean="0">
                <a:solidFill>
                  <a:srgbClr val="002060"/>
                </a:solidFill>
                <a:latin typeface="Georgia" pitchFamily="18" charset="0"/>
              </a:rPr>
              <a:t>Müqayisə yanaşmasının tətbiqi mərhələləri</a:t>
            </a: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>1.Əmlak bazarının təhlili və informasiyanın toplanması</a:t>
            </a:r>
            <a:b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az-Latn-AZ" sz="3600" b="1" i="1" dirty="0" smtClean="0">
                <a:solidFill>
                  <a:srgbClr val="C00000"/>
                </a:solidFill>
                <a:latin typeface="Georgia" pitchFamily="18" charset="0"/>
              </a:rPr>
              <a:t>2.İnformasiyanın etbarlığının yoxlanılması</a:t>
            </a: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>3.Analoq obyektlərin seçilməsi</a:t>
            </a:r>
            <a:b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az-Latn-AZ" sz="3600" b="1" i="1" dirty="0" smtClean="0">
                <a:solidFill>
                  <a:schemeClr val="accent2">
                    <a:lumMod val="50000"/>
                  </a:schemeClr>
                </a:solidFill>
                <a:latin typeface="Georgia" pitchFamily="18" charset="0"/>
              </a:rPr>
              <a:t>4.Müqayisə vahidlərinin seçilməsi</a:t>
            </a: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/>
            </a:r>
            <a:b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</a:br>
            <a:r>
              <a:rPr lang="az-Latn-AZ" sz="3600" b="1" i="1" dirty="0" smtClean="0">
                <a:solidFill>
                  <a:schemeClr val="bg1"/>
                </a:solidFill>
                <a:latin typeface="Georgia" pitchFamily="18" charset="0"/>
              </a:rPr>
              <a:t>5.Anoloqların təshih olunmuş qiymətlərinin təhlili və nəticələrin razılaşdırılması</a:t>
            </a:r>
            <a:endParaRPr lang="ru-RU" b="1" i="1" dirty="0">
              <a:solidFill>
                <a:schemeClr val="bg1"/>
              </a:solidFill>
              <a:latin typeface="Georgia" pitchFamily="18" charset="0"/>
            </a:endParaRPr>
          </a:p>
        </p:txBody>
      </p:sp>
    </p:spTree>
  </p:cSld>
  <p:clrMapOvr>
    <a:masterClrMapping/>
  </p:clrMapOvr>
  <p:transition spd="med">
    <p:wipe dir="r"/>
    <p:sndAc>
      <p:stSnd>
        <p:snd r:embed="rId2" name="chimes.wav"/>
      </p:stSnd>
    </p:sndAc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75656"/>
          </a:xfrm>
          <a:solidFill>
            <a:srgbClr val="00B050"/>
          </a:solidFill>
        </p:spPr>
        <p:txBody>
          <a:bodyPr/>
          <a:lstStyle/>
          <a:p>
            <a:r>
              <a:rPr lang="az-Latn-AZ" b="1" i="1" dirty="0" smtClean="0">
                <a:latin typeface="Times New Roman" pitchFamily="18" charset="0"/>
                <a:cs typeface="Times New Roman" pitchFamily="18" charset="0"/>
              </a:rPr>
              <a:t>GƏLİR  YANAŞMASI 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  <a:blipFill>
            <a:blip r:embed="rId2" cstate="print"/>
            <a:tile tx="0" ty="0" sx="100000" sy="100000" flip="none" algn="tl"/>
          </a:blipFill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az-Latn-AZ" sz="3200" i="1" dirty="0" smtClean="0">
                <a:solidFill>
                  <a:srgbClr val="C00000"/>
                </a:solidFill>
              </a:rPr>
              <a:t>        </a:t>
            </a:r>
            <a:r>
              <a:rPr lang="az-Latn-A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Üstünküklər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683125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 fontScale="92500" lnSpcReduction="10000"/>
          </a:bodyPr>
          <a:lstStyle/>
          <a:p>
            <a:pPr lvl="0"/>
            <a:r>
              <a:rPr lang="az-Latn-A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Ç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əkilən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xərcləri</a:t>
            </a:r>
            <a:r>
              <a:rPr lang="az-Latn-A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qiymətlərin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səviyyəsini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investisiya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qoyuluşunu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digər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amillərini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nəzərə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alaraq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gözlənilən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gəlirlərin</a:t>
            </a:r>
            <a:r>
              <a:rPr lang="az-Latn-AZ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sz="28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edilməsinə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imkan</a:t>
            </a:r>
            <a:r>
              <a:rPr lang="en-US" sz="28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verir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8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Tələb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olunan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diskont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dərəcəsini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bazar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etsə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də</a:t>
            </a:r>
            <a:r>
              <a:rPr lang="az-Latn-AZ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bazarın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tələb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etdiyi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bir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sıra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şərtləri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əhatə</a:t>
            </a:r>
            <a:r>
              <a:rPr lang="en-US" sz="28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edir</a:t>
            </a:r>
            <a:endParaRPr lang="ru-RU" sz="28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z-Latn-AZ" sz="3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Çatışmazlıqlar</a:t>
            </a:r>
            <a:endParaRPr lang="ru-RU" sz="3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498975" cy="46831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>
            <a:normAutofit lnSpcReduction="10000"/>
          </a:bodyPr>
          <a:lstStyle/>
          <a:p>
            <a:pPr lvl="0"/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Proqnozun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işlənib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hazırlanması</a:t>
            </a:r>
            <a:r>
              <a:rPr lang="az-Latn-AZ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nın 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çətinliyi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z-Latn-AZ" sz="2800" b="1" i="1" dirty="0" smtClean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>
              <a:buNone/>
            </a:pPr>
            <a:endParaRPr lang="ru-RU" sz="2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Qiym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tl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ndirm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obyekti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haqq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nda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daxili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inforamasiyan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ld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ru-RU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edilm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ə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si</a:t>
            </a:r>
            <a:r>
              <a:rPr lang="az-Latn-AZ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nin </a:t>
            </a:r>
            <a:r>
              <a:rPr lang="en-US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çətin</a:t>
            </a:r>
            <a:r>
              <a:rPr lang="en-US" sz="2800" b="1" i="1" dirty="0" err="1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liyi</a:t>
            </a:r>
            <a:r>
              <a:rPr lang="az-Latn-AZ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lvl="0">
              <a:buNone/>
            </a:pPr>
            <a:r>
              <a:rPr lang="ru-RU" sz="2800" b="1" i="1" dirty="0" smtClean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Yanaşmaya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aid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metodların</a:t>
            </a:r>
            <a:r>
              <a:rPr lang="en-US" sz="2800" b="1" i="1" dirty="0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bg2">
                    <a:lumMod val="10000"/>
                  </a:schemeClr>
                </a:solidFill>
                <a:latin typeface="Times New Roman" pitchFamily="18" charset="0"/>
                <a:cs typeface="Times New Roman" pitchFamily="18" charset="0"/>
              </a:rPr>
              <a:t>mücərrədliyi</a:t>
            </a:r>
            <a:endParaRPr lang="ru-RU" sz="2800" b="1" i="1" dirty="0">
              <a:solidFill>
                <a:schemeClr val="bg2">
                  <a:lumMod val="1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52400" y="152400"/>
            <a:ext cx="9144000" cy="1475656"/>
          </a:xfrm>
          <a:prstGeom prst="rect">
            <a:avLst/>
          </a:prstGeom>
          <a:solidFill>
            <a:srgbClr val="00B050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z-Latn-AZ" sz="4400" b="1" i="1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GƏLİR  YANAŞMASI </a:t>
            </a:r>
            <a:endParaRPr kumimoji="0" lang="ru-RU" sz="4400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563888" cy="1484784"/>
          </a:xfrm>
        </p:spPr>
        <p:txBody>
          <a:bodyPr>
            <a:noAutofit/>
          </a:bodyPr>
          <a:lstStyle/>
          <a:p>
            <a:r>
              <a:rPr lang="az-Latn-AZ" sz="3200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Gəlir  yanaşmasının  əsas  xüsusiyyətləri </a:t>
            </a:r>
            <a:endParaRPr lang="ru-RU" sz="3200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  <a:blipFill>
            <a:blip r:embed="rId2" cstate="print"/>
            <a:tile tx="0" ty="0" sx="100000" sy="100000" flip="none" algn="tl"/>
          </a:blipFill>
          <a:ln>
            <a:solidFill>
              <a:srgbClr val="C00000"/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  <p:txBody>
          <a:bodyPr>
            <a:normAutofit fontScale="5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Gəlir </a:t>
            </a:r>
            <a:r>
              <a:rPr lang="az-Latn-A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yanaşması qiymətləndirmə obyektindən gözlənilən gəlirin müəyyən edilməsinə əsaslanmaqla, </a:t>
            </a: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mövcud </a:t>
            </a: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qiymətləndirmə metodlarının   </a:t>
            </a:r>
            <a:r>
              <a:rPr lang="az-Latn-AZ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məcmusunu  özündə əks etdirir</a:t>
            </a: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az-Latn-AZ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az-Latn-A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Xərc  </a:t>
            </a:r>
            <a:r>
              <a:rPr lang="az-Latn-AZ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yanaşması ötən dövrün xərc­lərinə, müqayisə yanaşması keçmişdə tikilən analoji obyektlərin göstəricilərinə əsaslanırsa, gəlir yanaşmasının nəticələri tamamilə gələcək dövrə hesablanır. 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az-Latn-AZ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az-Latn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Gəlir </a:t>
            </a:r>
            <a:r>
              <a:rPr lang="az-Latn-A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yanaşmasının </a:t>
            </a:r>
            <a:r>
              <a:rPr lang="az-Latn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başlıca fərqli cəhəti  </a:t>
            </a:r>
            <a:r>
              <a:rPr lang="az-Latn-A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gözləmə prinsipinə </a:t>
            </a:r>
            <a:r>
              <a:rPr lang="az-Latn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daha </a:t>
            </a:r>
            <a:r>
              <a:rPr lang="az-Latn-AZ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çox istinad edilməsindən </a:t>
            </a:r>
            <a:r>
              <a:rPr lang="az-Latn-AZ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ibarətdir.</a:t>
            </a:r>
            <a:endParaRPr lang="ru-RU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628800"/>
            <a:ext cx="3008313" cy="44973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074" name="Picture 2" descr="D:\333\is masasi\SLAYD ÜÇÜN ŞƏKİLLƏR\Real-Esta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28800"/>
            <a:ext cx="3635896" cy="52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az-Latn-AZ" sz="32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GƏLİR     YANAŞMASININ  TƏTBİQİ  MƏRHƏLƏLƏRİ</a:t>
            </a:r>
            <a:endParaRPr lang="ru-RU" sz="3200" b="1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z-Latn-AZ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Gəlirlərin  kapitallaşdırılması  metodu</a:t>
            </a:r>
            <a:endParaRPr lang="ru-RU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0" y="1535113"/>
            <a:ext cx="4497388" cy="639762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az-Latn-AZ" sz="3600" dirty="0" smtClean="0"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az-Latn-AZ" sz="36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mahiyyəti 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2174874"/>
            <a:ext cx="4497388" cy="4683126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Gəlirin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kapitallaşdırılması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metodu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gözləmə</a:t>
            </a:r>
            <a:r>
              <a:rPr lang="az-Latn-AZ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prinsipinə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əsaslanır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əmsallar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tətbiq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edilməklə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reallaşdırılır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az-Latn-AZ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Kapitallaşdırma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əmsalı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dedikdə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obyektin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amortizasiya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normasının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əlavə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edildiyi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diskont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dərəcəsi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nəzərdə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tutulur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498975" cy="639762"/>
          </a:xfrm>
          <a:solidFill>
            <a:srgbClr val="FFC000"/>
          </a:solidFill>
        </p:spPr>
        <p:txBody>
          <a:bodyPr>
            <a:normAutofit/>
          </a:bodyPr>
          <a:lstStyle/>
          <a:p>
            <a:r>
              <a:rPr lang="az-Latn-AZ" sz="3200" dirty="0" smtClean="0">
                <a:latin typeface="Times New Roman" pitchFamily="18" charset="0"/>
                <a:cs typeface="Times New Roman" pitchFamily="18" charset="0"/>
              </a:rPr>
              <a:t>       baza  düsturu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4008" y="2132857"/>
            <a:ext cx="4499991" cy="4725144"/>
          </a:xfrm>
          <a:solidFill>
            <a:srgbClr val="92D050"/>
          </a:solidFill>
        </p:spPr>
        <p:txBody>
          <a:bodyPr>
            <a:noAutofit/>
          </a:bodyPr>
          <a:lstStyle/>
          <a:p>
            <a:pPr hangingPunct="0">
              <a:buNone/>
            </a:pP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irbaşa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kapitallaşdırılm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metodu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obyektin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dəyəri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aşağıdakı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düsturla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müəyyən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edilır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:		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            D = G/K                        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burada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  D-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əmlakın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dəyəri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G –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obyektin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istifadəsindən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əldə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ol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unan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gəlir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;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              K -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kapitallaşdırılma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əmsalıdır.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40000"/>
              <a:lumOff val="60000"/>
            </a:schemeClr>
          </a:solidFill>
        </p:spPr>
        <p:txBody>
          <a:bodyPr>
            <a:noAutofit/>
          </a:bodyPr>
          <a:lstStyle/>
          <a:p>
            <a:r>
              <a:rPr lang="az-Latn-AZ" sz="36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Pul  axınlarının  diskontlaşdırılması  metodunun  tətbiqi  amilləri</a:t>
            </a:r>
            <a:endParaRPr lang="ru-RU" sz="36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0" y="1228111"/>
            <a:ext cx="9144000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z-Latn-AZ" sz="2400" b="1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Gələcək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axınlarının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cari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göstəricilərdən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artıq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olacağı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barədə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informasiya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ın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mövcudluğu</a:t>
            </a:r>
            <a:endParaRPr kumimoji="0" lang="az-Latn-AZ" sz="2400" b="1" i="1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az-Latn-AZ" sz="1200" b="1" i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2579908"/>
            <a:ext cx="9144000" cy="83099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Qiymətləndirmə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obyektindən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gözlənilən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axının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həcminin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əsaslandırılmasına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imkan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verən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göstəricilərin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olması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3480683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Pul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axın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lar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ı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nın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və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xərclərin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qeyri-sabitliyi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123580"/>
            <a:ext cx="9144000" cy="83099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Qiymətləndirmə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obyektinin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kommersiya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təyinatlığı</a:t>
            </a:r>
            <a:r>
              <a:rPr kumimoji="0" lang="az-Latn-AZ" sz="2400" b="1" i="1" u="none" strike="noStrike" cap="none" normalizeH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və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fəaliyyət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istiqamətlərinin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genişliyi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0" y="5325359"/>
            <a:ext cx="9144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Latn-AZ" sz="2400" b="1" i="1" u="none" strike="noStrike" cap="none" normalizeH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Obyektin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istifadəyə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verilmə</a:t>
            </a:r>
            <a:r>
              <a:rPr kumimoji="0" lang="az-Latn-AZ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si 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tarixi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və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en-US" sz="2400" b="1" i="1" u="none" strike="noStrike" cap="none" normalizeH="0" baseline="0" dirty="0" err="1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yaşı</a:t>
            </a:r>
            <a:r>
              <a:rPr kumimoji="0" lang="en-US" sz="2400" b="1" i="1" u="none" strike="noStrike" cap="none" normalizeH="0" baseline="0" dirty="0" smtClean="0">
                <a:ln>
                  <a:noFill/>
                </a:ln>
                <a:solidFill>
                  <a:schemeClr val="accent2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2400" b="1" i="1" u="none" strike="noStrike" cap="none" normalizeH="0" baseline="0" dirty="0" smtClean="0">
              <a:ln>
                <a:noFill/>
              </a:ln>
              <a:solidFill>
                <a:schemeClr val="accent2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135244_370869519671791_209907954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Текст 6"/>
          <p:cNvSpPr>
            <a:spLocks noGrp="1"/>
          </p:cNvSpPr>
          <p:nvPr>
            <p:ph type="body" idx="1"/>
          </p:nvPr>
        </p:nvSpPr>
        <p:spPr>
          <a:xfrm>
            <a:off x="0" y="0"/>
            <a:ext cx="9144000" cy="6858000"/>
          </a:xfrm>
          <a:solidFill>
            <a:schemeClr val="accent1">
              <a:lumMod val="40000"/>
              <a:lumOff val="60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az-Latn-AZ" sz="7200" b="1" i="1" dirty="0" smtClean="0">
                <a:latin typeface="Georgia" pitchFamily="18" charset="0"/>
              </a:rPr>
              <a:t>			</a:t>
            </a:r>
          </a:p>
          <a:p>
            <a:r>
              <a:rPr lang="az-Latn-AZ" sz="7200" b="1" i="1" dirty="0" smtClean="0">
                <a:solidFill>
                  <a:srgbClr val="FF0000"/>
                </a:solidFill>
                <a:latin typeface="Georgia" pitchFamily="18" charset="0"/>
              </a:rPr>
              <a:t>           </a:t>
            </a:r>
            <a:r>
              <a:rPr lang="az-Latn-AZ" sz="6500" b="1" i="1" dirty="0" smtClean="0">
                <a:solidFill>
                  <a:srgbClr val="FF0000"/>
                </a:solidFill>
                <a:latin typeface="Georgia" pitchFamily="18" charset="0"/>
              </a:rPr>
              <a:t>PLAN</a:t>
            </a:r>
          </a:p>
          <a:p>
            <a:endParaRPr lang="az-Latn-AZ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az-Latn-A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1.Xərc  yanaşmasının ümumi səciyyəsi  və  tətbiqi  alqoritmi</a:t>
            </a:r>
          </a:p>
          <a:p>
            <a:endParaRPr lang="az-Latn-AZ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az-Latn-AZ" sz="3600" b="1" i="1" dirty="0" smtClean="0">
                <a:solidFill>
                  <a:srgbClr val="002060"/>
                </a:solidFill>
                <a:latin typeface="Georgia" pitchFamily="18" charset="0"/>
              </a:rPr>
              <a:t>2.</a:t>
            </a:r>
            <a:r>
              <a:rPr lang="az-Latn-AZ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Müqayisə yanaşmasının  tətbiqi  sferası  və mə</a:t>
            </a:r>
            <a:r>
              <a:rPr lang="en-US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</a:t>
            </a:r>
            <a:r>
              <a:rPr lang="az-Latn-AZ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hələləri</a:t>
            </a:r>
            <a:endParaRPr lang="az-Latn-AZ" sz="3600" b="1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az-Latn-AZ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r>
              <a:rPr lang="az-Latn-AZ" sz="3600" b="1" i="1" dirty="0" smtClean="0">
                <a:solidFill>
                  <a:srgbClr val="002060"/>
                </a:solidFill>
                <a:latin typeface="Georgia" pitchFamily="18" charset="0"/>
              </a:rPr>
              <a:t>3. Gəlir  yanaşması   və  onun  metodları</a:t>
            </a:r>
          </a:p>
          <a:p>
            <a:endParaRPr lang="az-Latn-AZ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az-Latn-AZ" sz="3600" b="1" i="1" dirty="0" smtClean="0">
              <a:solidFill>
                <a:srgbClr val="002060"/>
              </a:solidFill>
              <a:latin typeface="Georgia" pitchFamily="18" charset="0"/>
            </a:endParaRPr>
          </a:p>
          <a:p>
            <a:endParaRPr lang="ru-RU" sz="3600" b="1" i="1" dirty="0">
              <a:solidFill>
                <a:srgbClr val="00206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067944" cy="1772816"/>
          </a:xfrm>
          <a:blipFill>
            <a:blip r:embed="rId2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az-Latn-A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Qiymətləndirmə  fəaliyyətində  yanaşmalar</a:t>
            </a:r>
            <a:br>
              <a:rPr lang="az-Latn-AZ" sz="2800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032250" y="0"/>
          <a:ext cx="511175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844824"/>
            <a:ext cx="3008313" cy="428133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F:\SLAYD ÜÇÜN ŞƏKİLLƏR\Commercial-Real-Estate-Listing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1844824"/>
            <a:ext cx="4067944" cy="5013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29600" cy="45719"/>
          </a:xfrm>
        </p:spPr>
        <p:txBody>
          <a:bodyPr anchor="t">
            <a:normAutofit fontScale="90000"/>
          </a:bodyPr>
          <a:lstStyle/>
          <a:p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0"/>
            <a:ext cx="4788024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r>
              <a:rPr lang="az-Latn-A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ərc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məsrəf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yanaşması</a:t>
            </a:r>
            <a:r>
              <a:rPr lang="az-Latn-A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nın 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əsasını</a:t>
            </a:r>
            <a:r>
              <a:rPr lang="en-US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əvəzetmə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prinsipi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təşkil</a:t>
            </a:r>
            <a:r>
              <a:rPr lang="en-US" b="1" i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edir</a:t>
            </a:r>
            <a:r>
              <a:rPr lang="az-Latn-AZ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dirty="0" smtClean="0">
                <a:latin typeface="Times New Roman" pitchFamily="18" charset="0"/>
                <a:cs typeface="Times New Roman" pitchFamily="18" charset="0"/>
              </a:rPr>
              <a:t>      </a:t>
            </a:r>
          </a:p>
          <a:p>
            <a:pPr>
              <a:buNone/>
            </a:pPr>
            <a:r>
              <a:rPr lang="az-Latn-A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az-Latn-A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investor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daşınmaz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əmlak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obyektini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boş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torpaq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sahəsində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təyinatı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keyfiyyəti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eyni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olan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analoji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obyektin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gecikdirmələrə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yol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verilmədən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inşası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ödəyəcəyi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məbləğdən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artıq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qiymətə</a:t>
            </a:r>
            <a:r>
              <a:rPr lang="en-US" sz="28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alma</a:t>
            </a:r>
            <a:r>
              <a:rPr lang="az-Latn-AZ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z.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9344" y="1981200"/>
            <a:ext cx="3823657" cy="3395803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79225752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solidFill>
            <a:srgbClr val="92D050"/>
          </a:solidFill>
        </p:spPr>
      </p:pic>
    </p:spTree>
    <p:extLst>
      <p:ext uri="{BB962C8B-B14F-4D97-AF65-F5344CB8AC3E}">
        <p14:creationId xmlns="" xmlns:p14="http://schemas.microsoft.com/office/powerpoint/2010/main" val="59235585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556792"/>
          </a:xfrm>
          <a:solidFill>
            <a:srgbClr val="FFC000"/>
          </a:solidFill>
        </p:spPr>
        <p:txBody>
          <a:bodyPr anchor="t">
            <a:normAutofit fontScale="90000"/>
          </a:bodyPr>
          <a:lstStyle/>
          <a:p>
            <a:pPr hangingPunct="0"/>
            <a:r>
              <a:rPr lang="en-US" b="1" dirty="0">
                <a:latin typeface="Times New Roman" pitchFamily="18" charset="0"/>
                <a:cs typeface="Times New Roman" pitchFamily="18" charset="0"/>
              </a:rPr>
              <a:t>Bina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qurğular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en-US" b="1" dirty="0" err="1">
                <a:latin typeface="Times New Roman" pitchFamily="18" charset="0"/>
                <a:cs typeface="Times New Roman" pitchFamily="18" charset="0"/>
              </a:rPr>
              <a:t>köhnəlməsinin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latin typeface="Times New Roman" pitchFamily="18" charset="0"/>
                <a:cs typeface="Times New Roman" pitchFamily="18" charset="0"/>
              </a:rPr>
              <a:t>hesablanmas</a:t>
            </a:r>
            <a:r>
              <a:rPr lang="az-Latn-AZ" b="1" dirty="0" smtClean="0">
                <a:latin typeface="Times New Roman" pitchFamily="18" charset="0"/>
                <a:cs typeface="Times New Roman" pitchFamily="18" charset="0"/>
              </a:rPr>
              <a:t>ı</a:t>
            </a:r>
            <a:r>
              <a:rPr lang="ru-RU" dirty="0"/>
              <a:t/>
            </a:r>
            <a:br>
              <a:rPr lang="ru-RU" dirty="0"/>
            </a:br>
            <a:r>
              <a:rPr lang="en-US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0" y="1628800"/>
            <a:ext cx="4716016" cy="5229200"/>
          </a:xfrm>
          <a:solidFill>
            <a:srgbClr val="92D050"/>
          </a:solidFill>
        </p:spPr>
        <p:txBody>
          <a:bodyPr>
            <a:normAutofit fontScale="92500" lnSpcReduction="10000"/>
          </a:bodyPr>
          <a:lstStyle/>
          <a:p>
            <a:pPr hangingPunct="0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əmlakın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faydalığının</a:t>
            </a:r>
            <a:r>
              <a:rPr lang="en-US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azalması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potensial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investor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üçün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cazibədarlığının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itirilməsi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müxtəlif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amillərin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təsiri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nəticəsində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dəyərinin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aşağı</a:t>
            </a:r>
            <a:r>
              <a:rPr lang="en-US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düşməsidir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az-Latn-AZ" sz="2000" b="1" dirty="0" smtClean="0">
                <a:latin typeface="Times New Roman" pitchFamily="18" charset="0"/>
                <a:cs typeface="Times New Roman" pitchFamily="18" charset="0"/>
              </a:rPr>
              <a:t>Məcmu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fiziki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dağılma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funksional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köhnəlmə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yaxud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bunların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birgə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təsiri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nəticəsində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tikililərin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təkrar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istehsal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bərpa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əvəzolunma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dəyərinin</a:t>
            </a:r>
            <a:r>
              <a:rPr lang="en-US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azalmasıdır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18" y="2108200"/>
            <a:ext cx="3862982" cy="3433762"/>
          </a:xfrm>
          <a:prstGeom prst="rect">
            <a:avLst/>
          </a:prstGeom>
          <a:solidFill>
            <a:srgbClr val="00B0F0"/>
          </a:solidFill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="" xmlns:p14="http://schemas.microsoft.com/office/powerpoint/2010/main" val="32196395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6667" r="16667"/>
          <a:stretch>
            <a:fillRect/>
          </a:stretch>
        </p:blipFill>
        <p:spPr>
          <a:xfrm>
            <a:off x="0" y="0"/>
            <a:ext cx="4572000" cy="6858000"/>
          </a:xfrm>
          <a:prstGeom prst="rect">
            <a:avLst/>
          </a:prstGeom>
          <a:solidFill>
            <a:srgbClr val="FFFF00"/>
          </a:solidFill>
          <a:ln>
            <a:noFill/>
          </a:ln>
          <a:effectLst>
            <a:softEdge rad="112500"/>
          </a:effectLst>
        </p:spPr>
      </p:pic>
      <p:sp>
        <p:nvSpPr>
          <p:cNvPr id="5" name="Заголовок 1"/>
          <p:cNvSpPr>
            <a:spLocks noGrp="1"/>
          </p:cNvSpPr>
          <p:nvPr>
            <p:ph type="body" sz="half" idx="2"/>
          </p:nvPr>
        </p:nvSpPr>
        <p:spPr>
          <a:xfrm>
            <a:off x="4572001" y="0"/>
            <a:ext cx="4572000" cy="6858000"/>
          </a:xfrm>
          <a:solidFill>
            <a:srgbClr val="FFFF00"/>
          </a:solidFill>
        </p:spPr>
        <p:txBody>
          <a:bodyPr>
            <a:normAutofit/>
          </a:bodyPr>
          <a:lstStyle/>
          <a:p>
            <a:pPr hangingPunct="0"/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az-Latn-AZ" b="1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Satışların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müqayisəsi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metodu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qiymətləndirmə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tarixinə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yaxın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dövrdə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satılmış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anoloji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obyektlərin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qiymətləri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barədə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məlumatların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təhlilinə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əsaslanır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Bu zaman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qiymətləndirilən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anoloji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obyektin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bir-birindən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köhnəlmənin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yalnız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aşkar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olunmuş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səbəbləri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fərqləndiyi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ehtimal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olunur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az-Latn-AZ" sz="2000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az-Latn-AZ" dirty="0" smtClean="0">
              <a:latin typeface="Times New Roman" pitchFamily="18" charset="0"/>
              <a:cs typeface="Times New Roman" pitchFamily="18" charset="0"/>
            </a:endParaRPr>
          </a:p>
          <a:p>
            <a:pPr hangingPunct="0"/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hangingPunct="0"/>
            <a:r>
              <a:rPr lang="en-US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İqtisadi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ömür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müddəti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metodu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iqtisadi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köh­nəlməni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müxtəlif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səbəblər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üzündən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sürüşmə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zonasında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yerləşməsi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magistral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kəmərlərin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çəkilməsi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s.)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binanın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yaxın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dövrdə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sökülməsi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ilə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bağlı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olaraq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fiziki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ömrünün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kəskin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azalması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əsasında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hesablamağa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imkan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verir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  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799842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262129_370656226359787_783497278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714488"/>
            <a:ext cx="9144000" cy="642941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286256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rmAutofit/>
          </a:bodyPr>
          <a:lstStyle/>
          <a:p>
            <a:r>
              <a:rPr lang="az-Latn-A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Müqayisə yanaşması </a:t>
            </a:r>
            <a:r>
              <a:rPr lang="az-Latn-A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analoji </a:t>
            </a:r>
            <a:r>
              <a:rPr lang="az-Latn-AZ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obyektlərlə sövdələşmələr əsasında fərqlərə görə əmlakın təshih olunmuş bazar dəyərini müəyyən edir.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319042_371034189655324_733912517_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72272"/>
          </a:xfrm>
          <a:blipFill>
            <a:blip r:embed="rId3" cstate="print"/>
            <a:tile tx="0" ty="0" sx="100000" sy="100000" flip="none" algn="tl"/>
          </a:blipFill>
        </p:spPr>
        <p:txBody>
          <a:bodyPr>
            <a:noAutofit/>
          </a:bodyPr>
          <a:lstStyle/>
          <a:p>
            <a:pPr algn="l"/>
            <a:r>
              <a:rPr lang="az-Latn-AZ" sz="4000" b="1" dirty="0" smtClean="0">
                <a:solidFill>
                  <a:schemeClr val="bg1"/>
                </a:solidFill>
                <a:latin typeface="Georgia" pitchFamily="18" charset="0"/>
              </a:rPr>
              <a:t>Müqayisə yanaşmasının tətbiqini məhdudlaşdıran amillər:</a:t>
            </a:r>
            <a: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  <a:t/>
            </a:r>
            <a:b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  <a:t>- qiymətləndirilən obyektin nadirliyi;</a:t>
            </a:r>
            <a:b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  <a:t>- iqtisadi informasiyanın qapalılığı;</a:t>
            </a:r>
            <a:b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  <a:t>- alıcının investisiya imkanları barədə informasiyanın məhdudluğu;</a:t>
            </a:r>
            <a:b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</a:br>
            <a:r>
              <a:rPr lang="az-Latn-AZ" sz="4000" b="1" dirty="0" smtClean="0">
                <a:solidFill>
                  <a:srgbClr val="FFFF00"/>
                </a:solidFill>
                <a:latin typeface="Georgia" pitchFamily="18" charset="0"/>
              </a:rPr>
              <a:t>- bazarda böhran vəziyyətinin mövcudluğu.</a:t>
            </a:r>
            <a:endParaRPr lang="ru-RU" sz="4000" b="1" dirty="0">
              <a:solidFill>
                <a:srgbClr val="FFFF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333</TotalTime>
  <Words>450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Daşınmaz  əmlakın qiymətləndirilməsinə yanaşmalar</vt:lpstr>
      <vt:lpstr>Слайд 2</vt:lpstr>
      <vt:lpstr>Qiymətləndirmə  fəaliyyətində  yanaşmalar </vt:lpstr>
      <vt:lpstr>Слайд 4</vt:lpstr>
      <vt:lpstr>Слайд 5</vt:lpstr>
      <vt:lpstr>Bina və qurğularIn köhnəlməsinin hesablanması   </vt:lpstr>
      <vt:lpstr>Слайд 7</vt:lpstr>
      <vt:lpstr>Müqayisə yanaşması analoji obyektlərlə sövdələşmələr əsasında fərqlərə görə əmlakın təshih olunmuş bazar dəyərini müəyyən edir.</vt:lpstr>
      <vt:lpstr>Müqayisə yanaşmasının tətbiqini məhdudlaşdıran amillər: - qiymətləndirilən obyektin nadirliyi; - iqtisadi informasiyanın qapalılığı; - alıcının investisiya imkanları barədə informasiyanın məhdudluğu; - bazarda böhran vəziyyətinin mövcudluğu.</vt:lpstr>
      <vt:lpstr>Слайд 10</vt:lpstr>
      <vt:lpstr>Əmlakın qiymətləndirilməsinə müqayisə yanaşmasının alətləri - müqayisə vahidi  - müqayisə elementləri  - təshihlərin aparılması</vt:lpstr>
      <vt:lpstr>Слайд 12</vt:lpstr>
      <vt:lpstr>Düzəlişlərin aparılması ardıcıllığı 1.Mülkiyyət hüququ 2.Maliyyələşdirmə şərtləri 3.Satış şərtləri 3.Satış vaxtı 4.Yerləşdiyi ərazi 5.Fiziki göstəricilər</vt:lpstr>
      <vt:lpstr> Müqayisə yanaşmasının tətbiqi mərhələləri 1.Əmlak bazarının təhlili və informasiyanın toplanması 2.İnformasiyanın etbarlığının yoxlanılması 3.Analoq obyektlərin seçilməsi 4.Müqayisə vahidlərinin seçilməsi 5.Anoloqların təshih olunmuş qiymətlərinin təhlili və nəticələrin razılaşdırılması</vt:lpstr>
      <vt:lpstr>GƏLİR  YANAŞMASI </vt:lpstr>
      <vt:lpstr>Gəlir  yanaşmasının  əsas  xüsusiyyətləri </vt:lpstr>
      <vt:lpstr>GƏLİR     YANAŞMASININ  TƏTBİQİ  MƏRHƏLƏLƏRİ</vt:lpstr>
      <vt:lpstr>Gəlirlərin  kapitallaşdırılması  metodu</vt:lpstr>
      <vt:lpstr>Pul  axınlarının  diskontlaşdırılması  metodunun  tətbiqi  amilləri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Əmlakın qiymətləndirilməsinə müqayisə yanaşması</dc:title>
  <dc:creator>user</dc:creator>
  <cp:lastModifiedBy>Admin</cp:lastModifiedBy>
  <cp:revision>14</cp:revision>
  <dcterms:created xsi:type="dcterms:W3CDTF">2012-11-30T17:21:49Z</dcterms:created>
  <dcterms:modified xsi:type="dcterms:W3CDTF">2018-01-06T19:13:36Z</dcterms:modified>
</cp:coreProperties>
</file>